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charts/chart1.xml" ContentType="application/vnd.openxmlformats-officedocument.drawingml.chart+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Pre-product liability</c:v>
                </c:pt>
              </c:strCache>
            </c:strRef>
          </c:tx>
          <c:spPr>
            <a:solidFill>
              <a:srgbClr val="5D6B7C"/>
            </a:solidFill>
            <a:effectLst/>
          </c:spPr>
          <c:invertIfNegative val="0"/>
          <c:dLbls>
            <c:numFmt formatCode="#,##0" sourceLinked="0"/>
            <c:txPr>
              <a:bodyPr/>
              <a:lstStyle/>
              <a:p>
                <a:pPr>
                  <a:defRPr b="0" i="0" strike="noStrike" sz="800" u="none">
                    <a:solidFill>
                      <a:srgbClr val="000000"/>
                    </a:solidFill>
                    <a:latin typeface="Calibri"/>
                  </a:defRPr>
                </a:pPr>
              </a:p>
            </c:txPr>
            <c:showLegendKey val="0"/>
            <c:showVal val="0"/>
            <c:showCatName val="0"/>
            <c:showSerName val="0"/>
            <c:showPercent val="0"/>
            <c:showBubbleSize val="0"/>
            <c:showLeaderLines val="0"/>
          </c:dLbls>
          <c:cat>
            <c:multiLvlStrRef>
              <c:f>Sheet1!$A$2:$A$8</c:f>
              <c:multiLvlStrCache>
                <c:ptCount val="7"/>
                <c:lvl>
                  <c:pt idx="0">
                    <c:v>Year −1</c:v>
                  </c:pt>
                  <c:pt idx="1">
                    <c:v>Year 0</c:v>
                  </c:pt>
                  <c:pt idx="2">
                    <c:v>Year +1</c:v>
                  </c:pt>
                  <c:pt idx="3">
                    <c:v>Year +2</c:v>
                  </c:pt>
                  <c:pt idx="4">
                    <c:v>Year +3</c:v>
                  </c:pt>
                  <c:pt idx="5">
                    <c:v>Year +4</c:v>
                  </c:pt>
                  <c:pt idx="6">
                    <c:v>Year +5</c:v>
                  </c:pt>
                </c:lvl>
              </c:multiLvlStrCache>
            </c:multiLvlStrRef>
          </c:cat>
          <c:val>
            <c:numRef>
              <c:f>Sheet1!$B$2:$B$8</c:f>
              <c:numCache>
                <c:formatCode>General</c:formatCode>
                <c:ptCount val="7"/>
                <c:pt idx="0">
                  <c:v>250000</c:v>
                </c:pt>
                <c:pt idx="1">
                  <c:v>400000</c:v>
                </c:pt>
                <c:pt idx="2">
                  <c:v>300000</c:v>
                </c:pt>
                <c:pt idx="3">
                  <c:v>300000</c:v>
                </c:pt>
                <c:pt idx="4">
                  <c:v>300000</c:v>
                </c:pt>
                <c:pt idx="5">
                  <c:v>300000</c:v>
                </c:pt>
                <c:pt idx="6">
                  <c:v>300000</c:v>
                </c:pt>
              </c:numCache>
            </c:numRef>
          </c:val>
        </c:ser>
        <c:ser>
          <c:idx val="1"/>
          <c:order val="1"/>
          <c:tx>
            <c:strRef>
              <c:f>Sheet1!$C$1</c:f>
              <c:strCache>
                <c:ptCount val="1"/>
                <c:pt idx="0">
                  <c:v>Post-product liability</c:v>
                </c:pt>
              </c:strCache>
            </c:strRef>
          </c:tx>
          <c:spPr>
            <a:solidFill>
              <a:srgbClr val="C58A4E"/>
            </a:solidFill>
            <a:effectLst/>
          </c:spPr>
          <c:invertIfNegative val="0"/>
          <c:dLbls>
            <c:numFmt formatCode="#,##0" sourceLinked="0"/>
            <c:txPr>
              <a:bodyPr/>
              <a:lstStyle/>
              <a:p>
                <a:pPr>
                  <a:defRPr b="0" i="0" strike="noStrike" sz="800" u="none">
                    <a:solidFill>
                      <a:srgbClr val="000000"/>
                    </a:solidFill>
                    <a:latin typeface="Calibri"/>
                  </a:defRPr>
                </a:pPr>
              </a:p>
            </c:txPr>
            <c:showLegendKey val="0"/>
            <c:showVal val="0"/>
            <c:showCatName val="0"/>
            <c:showSerName val="0"/>
            <c:showPercent val="0"/>
            <c:showBubbleSize val="0"/>
            <c:showLeaderLines val="0"/>
          </c:dLbls>
          <c:cat>
            <c:multiLvlStrRef>
              <c:f>Sheet1!$A$2:$A$8</c:f>
              <c:multiLvlStrCache>
                <c:ptCount val="7"/>
                <c:lvl>
                  <c:pt idx="0">
                    <c:v>Year −1</c:v>
                  </c:pt>
                  <c:pt idx="1">
                    <c:v>Year 0</c:v>
                  </c:pt>
                  <c:pt idx="2">
                    <c:v>Year +1</c:v>
                  </c:pt>
                  <c:pt idx="3">
                    <c:v>Year +2</c:v>
                  </c:pt>
                  <c:pt idx="4">
                    <c:v>Year +3</c:v>
                  </c:pt>
                  <c:pt idx="5">
                    <c:v>Year +4</c:v>
                  </c:pt>
                  <c:pt idx="6">
                    <c:v>Year +5</c:v>
                  </c:pt>
                </c:lvl>
              </c:multiLvlStrCache>
            </c:multiLvlStrRef>
          </c:cat>
          <c:val>
            <c:numRef>
              <c:f>Sheet1!$C$2:$C$8</c:f>
              <c:numCache>
                <c:formatCode>General</c:formatCode>
                <c:ptCount val="7"/>
                <c:pt idx="0">
                  <c:v>250000</c:v>
                </c:pt>
                <c:pt idx="1">
                  <c:v>100000</c:v>
                </c:pt>
                <c:pt idx="2">
                  <c:v>195000</c:v>
                </c:pt>
                <c:pt idx="3">
                  <c:v>195000</c:v>
                </c:pt>
                <c:pt idx="4">
                  <c:v>195000</c:v>
                </c:pt>
                <c:pt idx="5">
                  <c:v>195000</c:v>
                </c:pt>
                <c:pt idx="6">
                  <c:v>195000</c:v>
                </c:pt>
              </c:numCache>
            </c:numRef>
          </c:val>
        </c:ser>
        <c:dLbls>
          <c:numFmt formatCode="#,##0" sourceLinked="0"/>
          <c:txPr>
            <a:bodyPr/>
            <a:lstStyle/>
            <a:p>
              <a:pPr>
                <a:defRPr b="0" i="0" strike="noStrike" sz="800" u="none">
                  <a:solidFill>
                    <a:srgbClr val="000000"/>
                  </a:solidFill>
                  <a:latin typeface="Calibri"/>
                </a:defRPr>
              </a:pPr>
            </a:p>
          </c:txPr>
          <c:showLegendKey val="0"/>
          <c:showVal val="0"/>
          <c:showCatName val="0"/>
          <c:showSerName val="0"/>
          <c:showPercent val="0"/>
          <c:showBubbleSize val="0"/>
          <c:showLeaderLines val="0"/>
        </c:dLbls>
        <c:gapWidth val="6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000" b="0" i="0" u="none" strike="noStrike">
                <a:solidFill>
                  <a:srgbClr val="1A1A1A"/>
                </a:solidFill>
                <a:latin typeface="Calibri"/>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D9D2C7"/>
              </a:solidFill>
              <a:prstDash val="solid"/>
              <a:round/>
            </a:ln>
          </c:spPr>
        </c:majorGridlines>
        <c:numFmt formatCode="&quot;$&quot;#,##0;\-#,##0" sourceLinked="0"/>
        <c:majorTickMark val="out"/>
        <c:minorTickMark val="none"/>
        <c:tickLblPos val="nextTo"/>
        <c:spPr>
          <a:ln w="12700" cap="flat">
            <a:solidFill>
              <a:srgbClr val="888888"/>
            </a:solidFill>
            <a:prstDash val="solid"/>
            <a:round/>
          </a:ln>
        </c:spPr>
        <c:txPr>
          <a:bodyPr/>
          <a:lstStyle/>
          <a:p>
            <a:pPr>
              <a:defRPr sz="900" b="0" i="0" u="none" strike="noStrike">
                <a:solidFill>
                  <a:srgbClr val="5D6B7C"/>
                </a:solidFill>
                <a:latin typeface="Calibri"/>
              </a:defRPr>
            </a:pPr>
            <a:endParaRPr lang="en-US"/>
          </a:p>
        </c:txPr>
        <c:crossAx val="2094734554"/>
        <c:crosses val="autoZero"/>
        <c:crossBetween val="between"/>
      </c:valAx>
      <c:spPr>
        <a:noFill/>
        <a:ln>
          <a:noFill/>
        </a:ln>
        <a:effectLst/>
      </c:spPr>
    </c:plotArea>
    <c:legend>
      <c:legendPos val="t"/>
      <c:overlay val="0"/>
      <c:txPr>
        <a:bodyPr/>
        <a:lstStyle/>
        <a:p>
          <a:pPr>
            <a:defRPr sz="1000">
              <a:solidFill>
                <a:srgbClr val="1A1A1A"/>
              </a:solidFill>
              <a:latin typeface="Calibri"/>
              <a:cs typeface="Calibri"/>
            </a:defRPr>
          </a:pPr>
          <a:endParaRPr lang="en-US"/>
        </a:p>
      </c:txPr>
    </c:legend>
    <c:plotVisOnly val="1"/>
    <c:dispBlanksAs val="span"/>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2138"/>
        </a:solidFill>
      </p:bgPr>
    </p:bg>
    <p:spTree>
      <p:nvGrpSpPr>
        <p:cNvPr id="1" name=""/>
        <p:cNvGrpSpPr/>
        <p:nvPr/>
      </p:nvGrpSpPr>
      <p:grpSpPr>
        <a:xfrm>
          <a:off x="0" y="0"/>
          <a:ext cx="0" cy="0"/>
          <a:chOff x="0" y="0"/>
          <a:chExt cx="0" cy="0"/>
        </a:xfrm>
      </p:grpSpPr>
      <p:sp>
        <p:nvSpPr>
          <p:cNvPr id="2" name="Text 0"/>
          <p:cNvSpPr/>
          <p:nvPr/>
        </p:nvSpPr>
        <p:spPr>
          <a:xfrm>
            <a:off x="548640" y="411480"/>
            <a:ext cx="11094415" cy="320040"/>
          </a:xfrm>
          <a:prstGeom prst="rect">
            <a:avLst/>
          </a:prstGeom>
          <a:noFill/>
          <a:ln/>
        </p:spPr>
        <p:txBody>
          <a:bodyPr wrap="square" lIns="0" tIns="0" rIns="0" bIns="0" rtlCol="0" anchor="ctr"/>
          <a:lstStyle/>
          <a:p>
            <a:pPr algn="l" indent="0" marL="0">
              <a:buNone/>
            </a:pPr>
            <a:r>
              <a:rPr lang="en-US" sz="1100" b="1" spc="800" kern="0" dirty="0">
                <a:solidFill>
                  <a:srgbClr val="C58A4E"/>
                </a:solidFill>
                <a:latin typeface="Calibri" pitchFamily="34" charset="0"/>
                <a:ea typeface="Calibri" pitchFamily="34" charset="-122"/>
                <a:cs typeface="Calibri" pitchFamily="34" charset="-120"/>
              </a:rPr>
              <a:t>BOARD OF ADVISORS  ×  FOUNDERS FIRST ADVISORY</a:t>
            </a:r>
            <a:endParaRPr lang="en-US" sz="1100" dirty="0"/>
          </a:p>
        </p:txBody>
      </p:sp>
      <p:sp>
        <p:nvSpPr>
          <p:cNvPr id="3" name="Text 1"/>
          <p:cNvSpPr/>
          <p:nvPr/>
        </p:nvSpPr>
        <p:spPr>
          <a:xfrm>
            <a:off x="548640" y="2423160"/>
            <a:ext cx="11094415" cy="320040"/>
          </a:xfrm>
          <a:prstGeom prst="rect">
            <a:avLst/>
          </a:prstGeom>
          <a:noFill/>
          <a:ln/>
        </p:spPr>
        <p:txBody>
          <a:bodyPr wrap="square" lIns="0" tIns="0" rIns="0" bIns="0" rtlCol="0" anchor="ctr"/>
          <a:lstStyle/>
          <a:p>
            <a:pPr algn="l" indent="0" marL="0">
              <a:buNone/>
            </a:pPr>
            <a:r>
              <a:rPr lang="en-US" sz="1000" spc="600" kern="0" dirty="0">
                <a:solidFill>
                  <a:srgbClr val="C58A4E"/>
                </a:solidFill>
                <a:latin typeface="Calibri" pitchFamily="34" charset="0"/>
                <a:ea typeface="Calibri" pitchFamily="34" charset="-122"/>
                <a:cs typeface="Calibri" pitchFamily="34" charset="-120"/>
              </a:rPr>
              <a:t>A TAX-MITIGATION PRODUCT  ·  JUNE 2026</a:t>
            </a:r>
            <a:endParaRPr lang="en-US" sz="1000" dirty="0"/>
          </a:p>
        </p:txBody>
      </p:sp>
      <p:sp>
        <p:nvSpPr>
          <p:cNvPr id="4" name="Text 2"/>
          <p:cNvSpPr/>
          <p:nvPr/>
        </p:nvSpPr>
        <p:spPr>
          <a:xfrm>
            <a:off x="548640" y="2834640"/>
            <a:ext cx="11094415" cy="2103120"/>
          </a:xfrm>
          <a:prstGeom prst="rect">
            <a:avLst/>
          </a:prstGeom>
          <a:noFill/>
          <a:ln/>
        </p:spPr>
        <p:txBody>
          <a:bodyPr wrap="square" lIns="0" tIns="0" rIns="0" bIns="0" rtlCol="0" anchor="t"/>
          <a:lstStyle/>
          <a:p>
            <a:pPr algn="l" indent="0" marL="0">
              <a:lnSpc>
                <a:spcPct val="105000"/>
              </a:lnSpc>
              <a:buNone/>
            </a:pPr>
            <a:r>
              <a:rPr lang="en-US" sz="5200" dirty="0">
                <a:solidFill>
                  <a:srgbClr val="FFFFFF"/>
                </a:solidFill>
                <a:latin typeface="Cambria" pitchFamily="34" charset="0"/>
                <a:ea typeface="Cambria" pitchFamily="34" charset="-122"/>
                <a:cs typeface="Cambria" pitchFamily="34" charset="-120"/>
              </a:rPr>
              <a:t>Convert tax liability
</a:t>
            </a:r>
            <a:pPr algn="l" indent="0" marL="0">
              <a:lnSpc>
                <a:spcPct val="105000"/>
              </a:lnSpc>
              <a:buNone/>
            </a:pPr>
            <a:r>
              <a:rPr lang="en-US" sz="5200" dirty="0">
                <a:solidFill>
                  <a:srgbClr val="C58A4E"/>
                </a:solidFill>
                <a:latin typeface="Cambria" pitchFamily="34" charset="0"/>
                <a:ea typeface="Cambria" pitchFamily="34" charset="-122"/>
                <a:cs typeface="Cambria" pitchFamily="34" charset="-120"/>
              </a:rPr>
              <a:t>into owned energy assets.</a:t>
            </a:r>
            <a:endParaRPr lang="en-US" sz="5200" dirty="0"/>
          </a:p>
        </p:txBody>
      </p:sp>
      <p:sp>
        <p:nvSpPr>
          <p:cNvPr id="5" name="Text 3"/>
          <p:cNvSpPr/>
          <p:nvPr/>
        </p:nvSpPr>
        <p:spPr>
          <a:xfrm>
            <a:off x="548640" y="5074920"/>
            <a:ext cx="11094415" cy="411480"/>
          </a:xfrm>
          <a:prstGeom prst="rect">
            <a:avLst/>
          </a:prstGeom>
          <a:noFill/>
          <a:ln/>
        </p:spPr>
        <p:txBody>
          <a:bodyPr wrap="square" lIns="0" tIns="0" rIns="0" bIns="0" rtlCol="0" anchor="ctr"/>
          <a:lstStyle/>
          <a:p>
            <a:pPr algn="l" indent="0" marL="0">
              <a:buNone/>
            </a:pPr>
            <a:r>
              <a:rPr lang="en-US" sz="1800" i="1" dirty="0">
                <a:solidFill>
                  <a:srgbClr val="CADCFC"/>
                </a:solidFill>
                <a:latin typeface="Cambria" pitchFamily="34" charset="0"/>
                <a:ea typeface="Cambria" pitchFamily="34" charset="-122"/>
                <a:cs typeface="Cambria" pitchFamily="34" charset="-120"/>
              </a:rPr>
              <a:t>An IRC §48E + §168(k) opportunity for accredited buyers.</a:t>
            </a:r>
            <a:endParaRPr lang="en-US" sz="1800" dirty="0"/>
          </a:p>
        </p:txBody>
      </p:sp>
      <p:sp>
        <p:nvSpPr>
          <p:cNvPr id="6" name="Text 4"/>
          <p:cNvSpPr/>
          <p:nvPr/>
        </p:nvSpPr>
        <p:spPr>
          <a:xfrm>
            <a:off x="548640" y="6355080"/>
            <a:ext cx="10058400" cy="274320"/>
          </a:xfrm>
          <a:prstGeom prst="rect">
            <a:avLst/>
          </a:prstGeom>
          <a:noFill/>
          <a:ln/>
        </p:spPr>
        <p:txBody>
          <a:bodyPr wrap="square" lIns="0" tIns="0" rIns="0" bIns="0" rtlCol="0" anchor="ctr"/>
          <a:lstStyle/>
          <a:p>
            <a:pPr algn="l" indent="0" marL="0">
              <a:buNone/>
            </a:pPr>
            <a:r>
              <a:rPr lang="en-US" sz="800" spc="300" kern="0" dirty="0">
                <a:solidFill>
                  <a:srgbClr val="C58A4E"/>
                </a:solidFill>
                <a:latin typeface="Calibri" pitchFamily="34" charset="0"/>
                <a:ea typeface="Calibri" pitchFamily="34" charset="-122"/>
                <a:cs typeface="Calibri" pitchFamily="34" charset="-120"/>
              </a:rPr>
              <a:t>CONFIDENTIAL  ·  NOT AN OFFER OF SECURITIES  ·  ACCREDITED BUYERS ONLY · RULE 506(c)</a:t>
            </a:r>
            <a:endParaRPr lang="en-US" sz="800" dirty="0"/>
          </a:p>
        </p:txBody>
      </p:sp>
      <p:sp>
        <p:nvSpPr>
          <p:cNvPr id="7" name="Text 5"/>
          <p:cNvSpPr/>
          <p:nvPr/>
        </p:nvSpPr>
        <p:spPr>
          <a:xfrm>
            <a:off x="10911535" y="6355080"/>
            <a:ext cx="822960" cy="228600"/>
          </a:xfrm>
          <a:prstGeom prst="rect">
            <a:avLst/>
          </a:prstGeom>
          <a:noFill/>
          <a:ln/>
        </p:spPr>
        <p:txBody>
          <a:bodyPr wrap="square" lIns="0" tIns="0" rIns="0" bIns="0" rtlCol="0" anchor="ctr"/>
          <a:lstStyle/>
          <a:p>
            <a:pPr algn="r" indent="0" marL="0">
              <a:buNone/>
            </a:pPr>
            <a:r>
              <a:rPr lang="en-US" sz="900" b="1" spc="300" kern="0" dirty="0">
                <a:solidFill>
                  <a:srgbClr val="C58A4E"/>
                </a:solidFill>
                <a:latin typeface="Calibri" pitchFamily="34" charset="0"/>
                <a:ea typeface="Calibri" pitchFamily="34" charset="-122"/>
                <a:cs typeface="Calibri" pitchFamily="34" charset="-120"/>
              </a:rPr>
              <a:t>01 / 13</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6858000" cy="274320"/>
          </a:xfrm>
          <a:prstGeom prst="rect">
            <a:avLst/>
          </a:prstGeom>
          <a:noFill/>
          <a:ln/>
        </p:spPr>
        <p:txBody>
          <a:bodyPr wrap="square" lIns="0" tIns="0" rIns="0" bIns="0" rtlCol="0" anchor="ctr"/>
          <a:lstStyle/>
          <a:p>
            <a:pPr algn="l" indent="0" marL="0">
              <a:buNone/>
            </a:pPr>
            <a:r>
              <a:rPr lang="en-US" sz="900" b="1" spc="400" kern="0" dirty="0">
                <a:solidFill>
                  <a:srgbClr val="C58A4E"/>
                </a:solidFill>
                <a:latin typeface="Calibri" pitchFamily="34" charset="0"/>
                <a:ea typeface="Calibri" pitchFamily="34" charset="-122"/>
                <a:cs typeface="Calibri" pitchFamily="34" charset="-120"/>
              </a:rPr>
              <a:t>10</a:t>
            </a:r>
            <a:pPr algn="l" indent="0" marL="0">
              <a:buNone/>
            </a:pPr>
            <a:r>
              <a:rPr lang="en-US" sz="900" dirty="0">
                <a:solidFill>
                  <a:srgbClr val="C58A4E"/>
                </a:solidFill>
                <a:latin typeface="Calibri" pitchFamily="34" charset="0"/>
                <a:ea typeface="Calibri" pitchFamily="34" charset="-122"/>
                <a:cs typeface="Calibri" pitchFamily="34" charset="-120"/>
              </a:rPr>
              <a:t>   </a:t>
            </a:r>
            <a:pPr algn="l" indent="0" marL="0">
              <a:buNone/>
            </a:pPr>
            <a:r>
              <a:rPr lang="en-US" sz="900" b="1" spc="400" kern="0" dirty="0">
                <a:solidFill>
                  <a:srgbClr val="C58A4E"/>
                </a:solidFill>
                <a:latin typeface="Calibri" pitchFamily="34" charset="0"/>
                <a:ea typeface="Calibri" pitchFamily="34" charset="-122"/>
                <a:cs typeface="Calibri" pitchFamily="34" charset="-120"/>
              </a:rPr>
              <a:t>RISKS</a:t>
            </a:r>
            <a:endParaRPr lang="en-US" sz="900" dirty="0"/>
          </a:p>
        </p:txBody>
      </p:sp>
      <p:sp>
        <p:nvSpPr>
          <p:cNvPr id="3" name="Text 1"/>
          <p:cNvSpPr/>
          <p:nvPr/>
        </p:nvSpPr>
        <p:spPr>
          <a:xfrm>
            <a:off x="6858000" y="320040"/>
            <a:ext cx="4876495" cy="274320"/>
          </a:xfrm>
          <a:prstGeom prst="rect">
            <a:avLst/>
          </a:prstGeom>
          <a:noFill/>
          <a:ln/>
        </p:spPr>
        <p:txBody>
          <a:bodyPr wrap="square" lIns="0" tIns="0" rIns="0" bIns="0" rtlCol="0" anchor="ctr"/>
          <a:lstStyle/>
          <a:p>
            <a:pPr algn="r" indent="0" marL="0">
              <a:buNone/>
            </a:pPr>
            <a:r>
              <a:rPr lang="en-US" sz="900" spc="300" kern="0" dirty="0">
                <a:solidFill>
                  <a:srgbClr val="C58A4E"/>
                </a:solidFill>
                <a:latin typeface="Calibri" pitchFamily="34" charset="0"/>
                <a:ea typeface="Calibri" pitchFamily="34" charset="-122"/>
                <a:cs typeface="Calibri" pitchFamily="34" charset="-120"/>
              </a:rPr>
              <a:t>BoA  ×  FOUNDERS FIRST ADVISORY</a:t>
            </a:r>
            <a:endParaRPr lang="en-US" sz="900" dirty="0"/>
          </a:p>
        </p:txBody>
      </p:sp>
      <p:sp>
        <p:nvSpPr>
          <p:cNvPr id="4" name="Text 2"/>
          <p:cNvSpPr/>
          <p:nvPr/>
        </p:nvSpPr>
        <p:spPr>
          <a:xfrm>
            <a:off x="548640" y="868680"/>
            <a:ext cx="11094415" cy="1097280"/>
          </a:xfrm>
          <a:prstGeom prst="rect">
            <a:avLst/>
          </a:prstGeom>
          <a:noFill/>
          <a:ln/>
        </p:spPr>
        <p:txBody>
          <a:bodyPr wrap="square" lIns="0" tIns="0" rIns="0" bIns="0" rtlCol="0" anchor="t"/>
          <a:lstStyle/>
          <a:p>
            <a:pPr algn="l" indent="0" marL="0">
              <a:buNone/>
            </a:pPr>
            <a:r>
              <a:rPr lang="en-US" sz="1900" dirty="0">
                <a:solidFill>
                  <a:srgbClr val="0E2138"/>
                </a:solidFill>
                <a:latin typeface="Cambria" pitchFamily="34" charset="0"/>
                <a:ea typeface="Cambria" pitchFamily="34" charset="-122"/>
                <a:cs typeface="Cambria" pitchFamily="34" charset="-120"/>
              </a:rPr>
              <a:t>Six named risks. Six named mitigations. No shelter is risk-free — this product is structured to be defensible, not unconditional.</a:t>
            </a:r>
            <a:endParaRPr lang="en-US" sz="1900" dirty="0"/>
          </a:p>
        </p:txBody>
      </p:sp>
      <p:sp>
        <p:nvSpPr>
          <p:cNvPr id="5" name="Text 3"/>
          <p:cNvSpPr/>
          <p:nvPr/>
        </p:nvSpPr>
        <p:spPr>
          <a:xfrm>
            <a:off x="457200" y="2240280"/>
            <a:ext cx="365760" cy="274320"/>
          </a:xfrm>
          <a:prstGeom prst="rect">
            <a:avLst/>
          </a:prstGeom>
          <a:noFill/>
          <a:ln/>
        </p:spPr>
        <p:txBody>
          <a:bodyPr wrap="square" lIns="0" tIns="0" rIns="0" bIns="0" rtlCol="0" anchor="ctr"/>
          <a:lstStyle/>
          <a:p>
            <a:pPr indent="0" marL="0">
              <a:buNone/>
            </a:pPr>
            <a:r>
              <a:rPr lang="en-US" sz="900" b="1" spc="400" kern="0" dirty="0">
                <a:solidFill>
                  <a:srgbClr val="C58A4E"/>
                </a:solidFill>
                <a:latin typeface="Calibri" pitchFamily="34" charset="0"/>
                <a:ea typeface="Calibri" pitchFamily="34" charset="-122"/>
                <a:cs typeface="Calibri" pitchFamily="34" charset="-120"/>
              </a:rPr>
              <a:t>#</a:t>
            </a:r>
            <a:endParaRPr lang="en-US" sz="900" dirty="0"/>
          </a:p>
        </p:txBody>
      </p:sp>
      <p:sp>
        <p:nvSpPr>
          <p:cNvPr id="6" name="Text 4"/>
          <p:cNvSpPr/>
          <p:nvPr/>
        </p:nvSpPr>
        <p:spPr>
          <a:xfrm>
            <a:off x="914400" y="2240280"/>
            <a:ext cx="3931920" cy="274320"/>
          </a:xfrm>
          <a:prstGeom prst="rect">
            <a:avLst/>
          </a:prstGeom>
          <a:noFill/>
          <a:ln/>
        </p:spPr>
        <p:txBody>
          <a:bodyPr wrap="square" lIns="0" tIns="0" rIns="0" bIns="0" rtlCol="0" anchor="ctr"/>
          <a:lstStyle/>
          <a:p>
            <a:pPr indent="0" marL="0">
              <a:buNone/>
            </a:pPr>
            <a:r>
              <a:rPr lang="en-US" sz="900" b="1" spc="400" kern="0" dirty="0">
                <a:solidFill>
                  <a:srgbClr val="C58A4E"/>
                </a:solidFill>
                <a:latin typeface="Calibri" pitchFamily="34" charset="0"/>
                <a:ea typeface="Calibri" pitchFamily="34" charset="-122"/>
                <a:cs typeface="Calibri" pitchFamily="34" charset="-120"/>
              </a:rPr>
              <a:t>RISK</a:t>
            </a:r>
            <a:endParaRPr lang="en-US" sz="900" dirty="0"/>
          </a:p>
        </p:txBody>
      </p:sp>
      <p:sp>
        <p:nvSpPr>
          <p:cNvPr id="7" name="Text 5"/>
          <p:cNvSpPr/>
          <p:nvPr/>
        </p:nvSpPr>
        <p:spPr>
          <a:xfrm>
            <a:off x="4937760" y="2240280"/>
            <a:ext cx="6796735" cy="274320"/>
          </a:xfrm>
          <a:prstGeom prst="rect">
            <a:avLst/>
          </a:prstGeom>
          <a:noFill/>
          <a:ln/>
        </p:spPr>
        <p:txBody>
          <a:bodyPr wrap="square" lIns="0" tIns="0" rIns="0" bIns="0" rtlCol="0" anchor="ctr"/>
          <a:lstStyle/>
          <a:p>
            <a:pPr indent="0" marL="0">
              <a:buNone/>
            </a:pPr>
            <a:r>
              <a:rPr lang="en-US" sz="900" b="1" spc="400" kern="0" dirty="0">
                <a:solidFill>
                  <a:srgbClr val="C58A4E"/>
                </a:solidFill>
                <a:latin typeface="Calibri" pitchFamily="34" charset="0"/>
                <a:ea typeface="Calibri" pitchFamily="34" charset="-122"/>
                <a:cs typeface="Calibri" pitchFamily="34" charset="-120"/>
              </a:rPr>
              <a:t>MITIGATION</a:t>
            </a:r>
            <a:endParaRPr lang="en-US" sz="900" dirty="0"/>
          </a:p>
        </p:txBody>
      </p:sp>
      <p:sp>
        <p:nvSpPr>
          <p:cNvPr id="8" name="Shape 6"/>
          <p:cNvSpPr/>
          <p:nvPr/>
        </p:nvSpPr>
        <p:spPr>
          <a:xfrm>
            <a:off x="457200" y="2560320"/>
            <a:ext cx="11277295" cy="0"/>
          </a:xfrm>
          <a:prstGeom prst="line">
            <a:avLst/>
          </a:prstGeom>
          <a:noFill/>
          <a:ln w="19050">
            <a:solidFill>
              <a:srgbClr val="0E2138"/>
            </a:solidFill>
            <a:prstDash val="solid"/>
          </a:ln>
        </p:spPr>
      </p:sp>
      <p:sp>
        <p:nvSpPr>
          <p:cNvPr id="9" name="Text 7"/>
          <p:cNvSpPr/>
          <p:nvPr/>
        </p:nvSpPr>
        <p:spPr>
          <a:xfrm>
            <a:off x="457200" y="2651760"/>
            <a:ext cx="365760" cy="548640"/>
          </a:xfrm>
          <a:prstGeom prst="rect">
            <a:avLst/>
          </a:prstGeom>
          <a:noFill/>
          <a:ln/>
        </p:spPr>
        <p:txBody>
          <a:bodyPr wrap="square" lIns="0" tIns="0" rIns="0" bIns="0" rtlCol="0" anchor="ctr"/>
          <a:lstStyle/>
          <a:p>
            <a:pPr algn="l" indent="0" marL="0">
              <a:buNone/>
            </a:pPr>
            <a:r>
              <a:rPr lang="en-US" sz="1800" b="1" dirty="0">
                <a:solidFill>
                  <a:srgbClr val="C58A4E"/>
                </a:solidFill>
                <a:latin typeface="Calibri" pitchFamily="34" charset="0"/>
                <a:ea typeface="Calibri" pitchFamily="34" charset="-122"/>
                <a:cs typeface="Calibri" pitchFamily="34" charset="-120"/>
              </a:rPr>
              <a:t>1</a:t>
            </a:r>
            <a:endParaRPr lang="en-US" sz="1800" dirty="0"/>
          </a:p>
        </p:txBody>
      </p:sp>
      <p:sp>
        <p:nvSpPr>
          <p:cNvPr id="10" name="Text 8"/>
          <p:cNvSpPr/>
          <p:nvPr/>
        </p:nvSpPr>
        <p:spPr>
          <a:xfrm>
            <a:off x="914400" y="2651760"/>
            <a:ext cx="3931920" cy="548640"/>
          </a:xfrm>
          <a:prstGeom prst="rect">
            <a:avLst/>
          </a:prstGeom>
          <a:noFill/>
          <a:ln/>
        </p:spPr>
        <p:txBody>
          <a:bodyPr wrap="square" lIns="0" tIns="0" rIns="0" bIns="0" rtlCol="0" anchor="ctr"/>
          <a:lstStyle/>
          <a:p>
            <a:pPr algn="l" indent="0" marL="0">
              <a:lnSpc>
                <a:spcPct val="125000"/>
              </a:lnSpc>
              <a:buNone/>
            </a:pPr>
            <a:r>
              <a:rPr lang="en-US" sz="1200" b="1" dirty="0">
                <a:solidFill>
                  <a:srgbClr val="0E2138"/>
                </a:solidFill>
                <a:latin typeface="Calibri" pitchFamily="34" charset="0"/>
                <a:ea typeface="Calibri" pitchFamily="34" charset="-122"/>
                <a:cs typeface="Calibri" pitchFamily="34" charset="-120"/>
              </a:rPr>
              <a:t>IRS audit risk on §48E claim</a:t>
            </a:r>
            <a:endParaRPr lang="en-US" sz="1200" dirty="0"/>
          </a:p>
        </p:txBody>
      </p:sp>
      <p:sp>
        <p:nvSpPr>
          <p:cNvPr id="11" name="Text 9"/>
          <p:cNvSpPr/>
          <p:nvPr/>
        </p:nvSpPr>
        <p:spPr>
          <a:xfrm>
            <a:off x="4937760" y="2651760"/>
            <a:ext cx="6796735" cy="548640"/>
          </a:xfrm>
          <a:prstGeom prst="rect">
            <a:avLst/>
          </a:prstGeom>
          <a:noFill/>
          <a:ln/>
        </p:spPr>
        <p:txBody>
          <a:bodyPr wrap="square" lIns="0" tIns="0" rIns="0" bIns="0" rtlCol="0" anchor="ctr"/>
          <a:lstStyle/>
          <a:p>
            <a:pPr algn="l" indent="0" marL="0">
              <a:lnSpc>
                <a:spcPct val="130000"/>
              </a:lnSpc>
              <a:buNone/>
            </a:pPr>
            <a:r>
              <a:rPr lang="en-US" sz="1100" dirty="0">
                <a:solidFill>
                  <a:srgbClr val="1A1A1A"/>
                </a:solidFill>
                <a:latin typeface="Calibri" pitchFamily="34" charset="0"/>
                <a:ea typeface="Calibri" pitchFamily="34" charset="-122"/>
                <a:cs typeface="Calibri" pitchFamily="34" charset="-120"/>
              </a:rPr>
              <a:t>Cost-segregation study and independent tax opinion delivered at acquisition. Documentation packet retained.</a:t>
            </a:r>
            <a:endParaRPr lang="en-US" sz="1100" dirty="0"/>
          </a:p>
        </p:txBody>
      </p:sp>
      <p:sp>
        <p:nvSpPr>
          <p:cNvPr id="12" name="Shape 10"/>
          <p:cNvSpPr/>
          <p:nvPr/>
        </p:nvSpPr>
        <p:spPr>
          <a:xfrm>
            <a:off x="411480" y="3163824"/>
            <a:ext cx="11368735" cy="548640"/>
          </a:xfrm>
          <a:prstGeom prst="rect">
            <a:avLst/>
          </a:prstGeom>
          <a:solidFill>
            <a:srgbClr val="F7F2E6"/>
          </a:solidFill>
          <a:ln w="12700">
            <a:solidFill>
              <a:srgbClr val="F7F2E6"/>
            </a:solidFill>
            <a:prstDash val="solid"/>
          </a:ln>
        </p:spPr>
      </p:sp>
      <p:sp>
        <p:nvSpPr>
          <p:cNvPr id="13" name="Text 11"/>
          <p:cNvSpPr/>
          <p:nvPr/>
        </p:nvSpPr>
        <p:spPr>
          <a:xfrm>
            <a:off x="457200" y="3200400"/>
            <a:ext cx="365760" cy="548640"/>
          </a:xfrm>
          <a:prstGeom prst="rect">
            <a:avLst/>
          </a:prstGeom>
          <a:noFill/>
          <a:ln/>
        </p:spPr>
        <p:txBody>
          <a:bodyPr wrap="square" lIns="0" tIns="0" rIns="0" bIns="0" rtlCol="0" anchor="ctr"/>
          <a:lstStyle/>
          <a:p>
            <a:pPr algn="l" indent="0" marL="0">
              <a:buNone/>
            </a:pPr>
            <a:r>
              <a:rPr lang="en-US" sz="1800" b="1" dirty="0">
                <a:solidFill>
                  <a:srgbClr val="C58A4E"/>
                </a:solidFill>
                <a:latin typeface="Calibri" pitchFamily="34" charset="0"/>
                <a:ea typeface="Calibri" pitchFamily="34" charset="-122"/>
                <a:cs typeface="Calibri" pitchFamily="34" charset="-120"/>
              </a:rPr>
              <a:t>2</a:t>
            </a:r>
            <a:endParaRPr lang="en-US" sz="1800" dirty="0"/>
          </a:p>
        </p:txBody>
      </p:sp>
      <p:sp>
        <p:nvSpPr>
          <p:cNvPr id="14" name="Text 12"/>
          <p:cNvSpPr/>
          <p:nvPr/>
        </p:nvSpPr>
        <p:spPr>
          <a:xfrm>
            <a:off x="914400" y="3200400"/>
            <a:ext cx="3931920" cy="548640"/>
          </a:xfrm>
          <a:prstGeom prst="rect">
            <a:avLst/>
          </a:prstGeom>
          <a:noFill/>
          <a:ln/>
        </p:spPr>
        <p:txBody>
          <a:bodyPr wrap="square" lIns="0" tIns="0" rIns="0" bIns="0" rtlCol="0" anchor="ctr"/>
          <a:lstStyle/>
          <a:p>
            <a:pPr algn="l" indent="0" marL="0">
              <a:lnSpc>
                <a:spcPct val="125000"/>
              </a:lnSpc>
              <a:buNone/>
            </a:pPr>
            <a:r>
              <a:rPr lang="en-US" sz="1200" b="1" dirty="0">
                <a:solidFill>
                  <a:srgbClr val="0E2138"/>
                </a:solidFill>
                <a:latin typeface="Calibri" pitchFamily="34" charset="0"/>
                <a:ea typeface="Calibri" pitchFamily="34" charset="-122"/>
                <a:cs typeface="Calibri" pitchFamily="34" charset="-120"/>
              </a:rPr>
              <a:t>§50(a) recapture if asset disposed in &lt;5 years</a:t>
            </a:r>
            <a:endParaRPr lang="en-US" sz="1200" dirty="0"/>
          </a:p>
        </p:txBody>
      </p:sp>
      <p:sp>
        <p:nvSpPr>
          <p:cNvPr id="15" name="Text 13"/>
          <p:cNvSpPr/>
          <p:nvPr/>
        </p:nvSpPr>
        <p:spPr>
          <a:xfrm>
            <a:off x="4937760" y="3200400"/>
            <a:ext cx="6796735" cy="548640"/>
          </a:xfrm>
          <a:prstGeom prst="rect">
            <a:avLst/>
          </a:prstGeom>
          <a:noFill/>
          <a:ln/>
        </p:spPr>
        <p:txBody>
          <a:bodyPr wrap="square" lIns="0" tIns="0" rIns="0" bIns="0" rtlCol="0" anchor="ctr"/>
          <a:lstStyle/>
          <a:p>
            <a:pPr algn="l" indent="0" marL="0">
              <a:lnSpc>
                <a:spcPct val="130000"/>
              </a:lnSpc>
              <a:buNone/>
            </a:pPr>
            <a:r>
              <a:rPr lang="en-US" sz="1100" dirty="0">
                <a:solidFill>
                  <a:srgbClr val="1A1A1A"/>
                </a:solidFill>
                <a:latin typeface="Calibri" pitchFamily="34" charset="0"/>
                <a:ea typeface="Calibri" pitchFamily="34" charset="-122"/>
                <a:cs typeface="Calibri" pitchFamily="34" charset="-120"/>
              </a:rPr>
              <a:t>Five-year hold built into the structure. Recapture schedule disclosed in subscription documents.</a:t>
            </a:r>
            <a:endParaRPr lang="en-US" sz="1100" dirty="0"/>
          </a:p>
        </p:txBody>
      </p:sp>
      <p:sp>
        <p:nvSpPr>
          <p:cNvPr id="16" name="Text 14"/>
          <p:cNvSpPr/>
          <p:nvPr/>
        </p:nvSpPr>
        <p:spPr>
          <a:xfrm>
            <a:off x="457200" y="3749040"/>
            <a:ext cx="365760" cy="548640"/>
          </a:xfrm>
          <a:prstGeom prst="rect">
            <a:avLst/>
          </a:prstGeom>
          <a:noFill/>
          <a:ln/>
        </p:spPr>
        <p:txBody>
          <a:bodyPr wrap="square" lIns="0" tIns="0" rIns="0" bIns="0" rtlCol="0" anchor="ctr"/>
          <a:lstStyle/>
          <a:p>
            <a:pPr algn="l" indent="0" marL="0">
              <a:buNone/>
            </a:pPr>
            <a:r>
              <a:rPr lang="en-US" sz="1800" b="1" dirty="0">
                <a:solidFill>
                  <a:srgbClr val="C58A4E"/>
                </a:solidFill>
                <a:latin typeface="Calibri" pitchFamily="34" charset="0"/>
                <a:ea typeface="Calibri" pitchFamily="34" charset="-122"/>
                <a:cs typeface="Calibri" pitchFamily="34" charset="-120"/>
              </a:rPr>
              <a:t>3</a:t>
            </a:r>
            <a:endParaRPr lang="en-US" sz="1800" dirty="0"/>
          </a:p>
        </p:txBody>
      </p:sp>
      <p:sp>
        <p:nvSpPr>
          <p:cNvPr id="17" name="Text 15"/>
          <p:cNvSpPr/>
          <p:nvPr/>
        </p:nvSpPr>
        <p:spPr>
          <a:xfrm>
            <a:off x="914400" y="3749040"/>
            <a:ext cx="3931920" cy="548640"/>
          </a:xfrm>
          <a:prstGeom prst="rect">
            <a:avLst/>
          </a:prstGeom>
          <a:noFill/>
          <a:ln/>
        </p:spPr>
        <p:txBody>
          <a:bodyPr wrap="square" lIns="0" tIns="0" rIns="0" bIns="0" rtlCol="0" anchor="ctr"/>
          <a:lstStyle/>
          <a:p>
            <a:pPr algn="l" indent="0" marL="0">
              <a:lnSpc>
                <a:spcPct val="125000"/>
              </a:lnSpc>
              <a:buNone/>
            </a:pPr>
            <a:r>
              <a:rPr lang="en-US" sz="1200" b="1" dirty="0">
                <a:solidFill>
                  <a:srgbClr val="0E2138"/>
                </a:solidFill>
                <a:latin typeface="Calibri" pitchFamily="34" charset="0"/>
                <a:ea typeface="Calibri" pitchFamily="34" charset="-122"/>
                <a:cs typeface="Calibri" pitchFamily="34" charset="-120"/>
              </a:rPr>
              <a:t>Illiquidity</a:t>
            </a:r>
            <a:endParaRPr lang="en-US" sz="1200" dirty="0"/>
          </a:p>
        </p:txBody>
      </p:sp>
      <p:sp>
        <p:nvSpPr>
          <p:cNvPr id="18" name="Text 16"/>
          <p:cNvSpPr/>
          <p:nvPr/>
        </p:nvSpPr>
        <p:spPr>
          <a:xfrm>
            <a:off x="4937760" y="3749040"/>
            <a:ext cx="6796735" cy="548640"/>
          </a:xfrm>
          <a:prstGeom prst="rect">
            <a:avLst/>
          </a:prstGeom>
          <a:noFill/>
          <a:ln/>
        </p:spPr>
        <p:txBody>
          <a:bodyPr wrap="square" lIns="0" tIns="0" rIns="0" bIns="0" rtlCol="0" anchor="ctr"/>
          <a:lstStyle/>
          <a:p>
            <a:pPr algn="l" indent="0" marL="0">
              <a:lnSpc>
                <a:spcPct val="130000"/>
              </a:lnSpc>
              <a:buNone/>
            </a:pPr>
            <a:r>
              <a:rPr lang="en-US" sz="1100" dirty="0">
                <a:solidFill>
                  <a:srgbClr val="1A1A1A"/>
                </a:solidFill>
                <a:latin typeface="Calibri" pitchFamily="34" charset="0"/>
                <a:ea typeface="Calibri" pitchFamily="34" charset="-122"/>
                <a:cs typeface="Calibri" pitchFamily="34" charset="-120"/>
              </a:rPr>
              <a:t>Asset is non-traded private property. Optional secondary path: §6418 credit transfer (~92–95¢/$1) or operating-revenue sale of the asset.</a:t>
            </a:r>
            <a:endParaRPr lang="en-US" sz="1100" dirty="0"/>
          </a:p>
        </p:txBody>
      </p:sp>
      <p:sp>
        <p:nvSpPr>
          <p:cNvPr id="19" name="Shape 17"/>
          <p:cNvSpPr/>
          <p:nvPr/>
        </p:nvSpPr>
        <p:spPr>
          <a:xfrm>
            <a:off x="411480" y="4261104"/>
            <a:ext cx="11368735" cy="548640"/>
          </a:xfrm>
          <a:prstGeom prst="rect">
            <a:avLst/>
          </a:prstGeom>
          <a:solidFill>
            <a:srgbClr val="F7F2E6"/>
          </a:solidFill>
          <a:ln w="12700">
            <a:solidFill>
              <a:srgbClr val="F7F2E6"/>
            </a:solidFill>
            <a:prstDash val="solid"/>
          </a:ln>
        </p:spPr>
      </p:sp>
      <p:sp>
        <p:nvSpPr>
          <p:cNvPr id="20" name="Text 18"/>
          <p:cNvSpPr/>
          <p:nvPr/>
        </p:nvSpPr>
        <p:spPr>
          <a:xfrm>
            <a:off x="457200" y="4297680"/>
            <a:ext cx="365760" cy="548640"/>
          </a:xfrm>
          <a:prstGeom prst="rect">
            <a:avLst/>
          </a:prstGeom>
          <a:noFill/>
          <a:ln/>
        </p:spPr>
        <p:txBody>
          <a:bodyPr wrap="square" lIns="0" tIns="0" rIns="0" bIns="0" rtlCol="0" anchor="ctr"/>
          <a:lstStyle/>
          <a:p>
            <a:pPr algn="l" indent="0" marL="0">
              <a:buNone/>
            </a:pPr>
            <a:r>
              <a:rPr lang="en-US" sz="1800" b="1" dirty="0">
                <a:solidFill>
                  <a:srgbClr val="C58A4E"/>
                </a:solidFill>
                <a:latin typeface="Calibri" pitchFamily="34" charset="0"/>
                <a:ea typeface="Calibri" pitchFamily="34" charset="-122"/>
                <a:cs typeface="Calibri" pitchFamily="34" charset="-120"/>
              </a:rPr>
              <a:t>4</a:t>
            </a:r>
            <a:endParaRPr lang="en-US" sz="1800" dirty="0"/>
          </a:p>
        </p:txBody>
      </p:sp>
      <p:sp>
        <p:nvSpPr>
          <p:cNvPr id="21" name="Text 19"/>
          <p:cNvSpPr/>
          <p:nvPr/>
        </p:nvSpPr>
        <p:spPr>
          <a:xfrm>
            <a:off x="914400" y="4297680"/>
            <a:ext cx="3931920" cy="548640"/>
          </a:xfrm>
          <a:prstGeom prst="rect">
            <a:avLst/>
          </a:prstGeom>
          <a:noFill/>
          <a:ln/>
        </p:spPr>
        <p:txBody>
          <a:bodyPr wrap="square" lIns="0" tIns="0" rIns="0" bIns="0" rtlCol="0" anchor="ctr"/>
          <a:lstStyle/>
          <a:p>
            <a:pPr algn="l" indent="0" marL="0">
              <a:lnSpc>
                <a:spcPct val="125000"/>
              </a:lnSpc>
              <a:buNone/>
            </a:pPr>
            <a:r>
              <a:rPr lang="en-US" sz="1200" b="1" dirty="0">
                <a:solidFill>
                  <a:srgbClr val="0E2138"/>
                </a:solidFill>
                <a:latin typeface="Calibri" pitchFamily="34" charset="0"/>
                <a:ea typeface="Calibri" pitchFamily="34" charset="-122"/>
                <a:cs typeface="Calibri" pitchFamily="34" charset="-120"/>
              </a:rPr>
              <a:t>Valuation risk</a:t>
            </a:r>
            <a:endParaRPr lang="en-US" sz="1200" dirty="0"/>
          </a:p>
        </p:txBody>
      </p:sp>
      <p:sp>
        <p:nvSpPr>
          <p:cNvPr id="22" name="Text 20"/>
          <p:cNvSpPr/>
          <p:nvPr/>
        </p:nvSpPr>
        <p:spPr>
          <a:xfrm>
            <a:off x="4937760" y="4297680"/>
            <a:ext cx="6796735" cy="548640"/>
          </a:xfrm>
          <a:prstGeom prst="rect">
            <a:avLst/>
          </a:prstGeom>
          <a:noFill/>
          <a:ln/>
        </p:spPr>
        <p:txBody>
          <a:bodyPr wrap="square" lIns="0" tIns="0" rIns="0" bIns="0" rtlCol="0" anchor="ctr"/>
          <a:lstStyle/>
          <a:p>
            <a:pPr algn="l" indent="0" marL="0">
              <a:lnSpc>
                <a:spcPct val="130000"/>
              </a:lnSpc>
              <a:buNone/>
            </a:pPr>
            <a:r>
              <a:rPr lang="en-US" sz="1100" dirty="0">
                <a:solidFill>
                  <a:srgbClr val="1A1A1A"/>
                </a:solidFill>
                <a:latin typeface="Calibri" pitchFamily="34" charset="0"/>
                <a:ea typeface="Calibri" pitchFamily="34" charset="-122"/>
                <a:cs typeface="Calibri" pitchFamily="34" charset="-120"/>
              </a:rPr>
              <a:t>USPAP-compliant appraisal by named MAI or ASA appraiser. Comparable-transaction support delivered with PPM.</a:t>
            </a:r>
            <a:endParaRPr lang="en-US" sz="1100" dirty="0"/>
          </a:p>
        </p:txBody>
      </p:sp>
      <p:sp>
        <p:nvSpPr>
          <p:cNvPr id="23" name="Text 21"/>
          <p:cNvSpPr/>
          <p:nvPr/>
        </p:nvSpPr>
        <p:spPr>
          <a:xfrm>
            <a:off x="457200" y="4846320"/>
            <a:ext cx="365760" cy="548640"/>
          </a:xfrm>
          <a:prstGeom prst="rect">
            <a:avLst/>
          </a:prstGeom>
          <a:noFill/>
          <a:ln/>
        </p:spPr>
        <p:txBody>
          <a:bodyPr wrap="square" lIns="0" tIns="0" rIns="0" bIns="0" rtlCol="0" anchor="ctr"/>
          <a:lstStyle/>
          <a:p>
            <a:pPr algn="l" indent="0" marL="0">
              <a:buNone/>
            </a:pPr>
            <a:r>
              <a:rPr lang="en-US" sz="1800" b="1" dirty="0">
                <a:solidFill>
                  <a:srgbClr val="C58A4E"/>
                </a:solidFill>
                <a:latin typeface="Calibri" pitchFamily="34" charset="0"/>
                <a:ea typeface="Calibri" pitchFamily="34" charset="-122"/>
                <a:cs typeface="Calibri" pitchFamily="34" charset="-120"/>
              </a:rPr>
              <a:t>5</a:t>
            </a:r>
            <a:endParaRPr lang="en-US" sz="1800" dirty="0"/>
          </a:p>
        </p:txBody>
      </p:sp>
      <p:sp>
        <p:nvSpPr>
          <p:cNvPr id="24" name="Text 22"/>
          <p:cNvSpPr/>
          <p:nvPr/>
        </p:nvSpPr>
        <p:spPr>
          <a:xfrm>
            <a:off x="914400" y="4846320"/>
            <a:ext cx="3931920" cy="548640"/>
          </a:xfrm>
          <a:prstGeom prst="rect">
            <a:avLst/>
          </a:prstGeom>
          <a:noFill/>
          <a:ln/>
        </p:spPr>
        <p:txBody>
          <a:bodyPr wrap="square" lIns="0" tIns="0" rIns="0" bIns="0" rtlCol="0" anchor="ctr"/>
          <a:lstStyle/>
          <a:p>
            <a:pPr algn="l" indent="0" marL="0">
              <a:lnSpc>
                <a:spcPct val="125000"/>
              </a:lnSpc>
              <a:buNone/>
            </a:pPr>
            <a:r>
              <a:rPr lang="en-US" sz="1200" b="1" dirty="0">
                <a:solidFill>
                  <a:srgbClr val="0E2138"/>
                </a:solidFill>
                <a:latin typeface="Calibri" pitchFamily="34" charset="0"/>
                <a:ea typeface="Calibri" pitchFamily="34" charset="-122"/>
                <a:cs typeface="Calibri" pitchFamily="34" charset="-120"/>
              </a:rPr>
              <a:t>Regulatory change</a:t>
            </a:r>
            <a:endParaRPr lang="en-US" sz="1200" dirty="0"/>
          </a:p>
        </p:txBody>
      </p:sp>
      <p:sp>
        <p:nvSpPr>
          <p:cNvPr id="25" name="Text 23"/>
          <p:cNvSpPr/>
          <p:nvPr/>
        </p:nvSpPr>
        <p:spPr>
          <a:xfrm>
            <a:off x="4937760" y="4846320"/>
            <a:ext cx="6796735" cy="548640"/>
          </a:xfrm>
          <a:prstGeom prst="rect">
            <a:avLst/>
          </a:prstGeom>
          <a:noFill/>
          <a:ln/>
        </p:spPr>
        <p:txBody>
          <a:bodyPr wrap="square" lIns="0" tIns="0" rIns="0" bIns="0" rtlCol="0" anchor="ctr"/>
          <a:lstStyle/>
          <a:p>
            <a:pPr algn="l" indent="0" marL="0">
              <a:lnSpc>
                <a:spcPct val="130000"/>
              </a:lnSpc>
              <a:buNone/>
            </a:pPr>
            <a:r>
              <a:rPr lang="en-US" sz="1100" dirty="0">
                <a:solidFill>
                  <a:srgbClr val="1A1A1A"/>
                </a:solidFill>
                <a:latin typeface="Calibri" pitchFamily="34" charset="0"/>
                <a:ea typeface="Calibri" pitchFamily="34" charset="-122"/>
                <a:cs typeface="Calibri" pitchFamily="34" charset="-120"/>
              </a:rPr>
              <a:t>OBBBA (2025) and §48E (2025) are both current law. Adverse change requires Congressional action and would not retroactively void credits already claimed.</a:t>
            </a:r>
            <a:endParaRPr lang="en-US" sz="1100" dirty="0"/>
          </a:p>
        </p:txBody>
      </p:sp>
      <p:sp>
        <p:nvSpPr>
          <p:cNvPr id="26" name="Shape 24"/>
          <p:cNvSpPr/>
          <p:nvPr/>
        </p:nvSpPr>
        <p:spPr>
          <a:xfrm>
            <a:off x="411480" y="5358384"/>
            <a:ext cx="11368735" cy="548640"/>
          </a:xfrm>
          <a:prstGeom prst="rect">
            <a:avLst/>
          </a:prstGeom>
          <a:solidFill>
            <a:srgbClr val="F7F2E6"/>
          </a:solidFill>
          <a:ln w="12700">
            <a:solidFill>
              <a:srgbClr val="F7F2E6"/>
            </a:solidFill>
            <a:prstDash val="solid"/>
          </a:ln>
        </p:spPr>
      </p:sp>
      <p:sp>
        <p:nvSpPr>
          <p:cNvPr id="27" name="Text 25"/>
          <p:cNvSpPr/>
          <p:nvPr/>
        </p:nvSpPr>
        <p:spPr>
          <a:xfrm>
            <a:off x="457200" y="5394960"/>
            <a:ext cx="365760" cy="548640"/>
          </a:xfrm>
          <a:prstGeom prst="rect">
            <a:avLst/>
          </a:prstGeom>
          <a:noFill/>
          <a:ln/>
        </p:spPr>
        <p:txBody>
          <a:bodyPr wrap="square" lIns="0" tIns="0" rIns="0" bIns="0" rtlCol="0" anchor="ctr"/>
          <a:lstStyle/>
          <a:p>
            <a:pPr algn="l" indent="0" marL="0">
              <a:buNone/>
            </a:pPr>
            <a:r>
              <a:rPr lang="en-US" sz="1800" b="1" dirty="0">
                <a:solidFill>
                  <a:srgbClr val="C58A4E"/>
                </a:solidFill>
                <a:latin typeface="Calibri" pitchFamily="34" charset="0"/>
                <a:ea typeface="Calibri" pitchFamily="34" charset="-122"/>
                <a:cs typeface="Calibri" pitchFamily="34" charset="-120"/>
              </a:rPr>
              <a:t>6</a:t>
            </a:r>
            <a:endParaRPr lang="en-US" sz="1800" dirty="0"/>
          </a:p>
        </p:txBody>
      </p:sp>
      <p:sp>
        <p:nvSpPr>
          <p:cNvPr id="28" name="Text 26"/>
          <p:cNvSpPr/>
          <p:nvPr/>
        </p:nvSpPr>
        <p:spPr>
          <a:xfrm>
            <a:off x="914400" y="5394960"/>
            <a:ext cx="3931920" cy="548640"/>
          </a:xfrm>
          <a:prstGeom prst="rect">
            <a:avLst/>
          </a:prstGeom>
          <a:noFill/>
          <a:ln/>
        </p:spPr>
        <p:txBody>
          <a:bodyPr wrap="square" lIns="0" tIns="0" rIns="0" bIns="0" rtlCol="0" anchor="ctr"/>
          <a:lstStyle/>
          <a:p>
            <a:pPr algn="l" indent="0" marL="0">
              <a:lnSpc>
                <a:spcPct val="125000"/>
              </a:lnSpc>
              <a:buNone/>
            </a:pPr>
            <a:r>
              <a:rPr lang="en-US" sz="1200" b="1" dirty="0">
                <a:solidFill>
                  <a:srgbClr val="0E2138"/>
                </a:solidFill>
                <a:latin typeface="Calibri" pitchFamily="34" charset="0"/>
                <a:ea typeface="Calibri" pitchFamily="34" charset="-122"/>
                <a:cs typeface="Calibri" pitchFamily="34" charset="-120"/>
              </a:rPr>
              <a:t>§469 passive-activity cap</a:t>
            </a:r>
            <a:endParaRPr lang="en-US" sz="1200" dirty="0"/>
          </a:p>
        </p:txBody>
      </p:sp>
      <p:sp>
        <p:nvSpPr>
          <p:cNvPr id="29" name="Text 27"/>
          <p:cNvSpPr/>
          <p:nvPr/>
        </p:nvSpPr>
        <p:spPr>
          <a:xfrm>
            <a:off x="4937760" y="5394960"/>
            <a:ext cx="6796735" cy="548640"/>
          </a:xfrm>
          <a:prstGeom prst="rect">
            <a:avLst/>
          </a:prstGeom>
          <a:noFill/>
          <a:ln/>
        </p:spPr>
        <p:txBody>
          <a:bodyPr wrap="square" lIns="0" tIns="0" rIns="0" bIns="0" rtlCol="0" anchor="ctr"/>
          <a:lstStyle/>
          <a:p>
            <a:pPr algn="l" indent="0" marL="0">
              <a:lnSpc>
                <a:spcPct val="130000"/>
              </a:lnSpc>
              <a:buNone/>
            </a:pPr>
            <a:r>
              <a:rPr lang="en-US" sz="1100" dirty="0">
                <a:solidFill>
                  <a:srgbClr val="1A1A1A"/>
                </a:solidFill>
                <a:latin typeface="Calibri" pitchFamily="34" charset="0"/>
                <a:ea typeface="Calibri" pitchFamily="34" charset="-122"/>
                <a:cs typeface="Calibri" pitchFamily="34" charset="-120"/>
              </a:rPr>
              <a:t>Pre-qualifying screen confirms buyer has passive income or material participation. Unusable credit suspends — does not expire — under §469.</a:t>
            </a:r>
            <a:endParaRPr lang="en-US" sz="1100" dirty="0"/>
          </a:p>
        </p:txBody>
      </p:sp>
      <p:sp>
        <p:nvSpPr>
          <p:cNvPr id="30" name="Text 28"/>
          <p:cNvSpPr/>
          <p:nvPr/>
        </p:nvSpPr>
        <p:spPr>
          <a:xfrm>
            <a:off x="457200" y="6492240"/>
            <a:ext cx="8686800" cy="201168"/>
          </a:xfrm>
          <a:prstGeom prst="rect">
            <a:avLst/>
          </a:prstGeom>
          <a:noFill/>
          <a:ln/>
        </p:spPr>
        <p:txBody>
          <a:bodyPr wrap="square" lIns="0" tIns="0" rIns="0" bIns="0" rtlCol="0" anchor="ctr"/>
          <a:lstStyle/>
          <a:p>
            <a:pPr algn="l" indent="0" marL="0">
              <a:buNone/>
            </a:pPr>
            <a:r>
              <a:rPr lang="en-US" sz="750" spc="300" kern="0" dirty="0">
                <a:solidFill>
                  <a:srgbClr val="5D6B7C"/>
                </a:solidFill>
                <a:latin typeface="Calibri" pitchFamily="34" charset="0"/>
                <a:ea typeface="Calibri" pitchFamily="34" charset="-122"/>
                <a:cs typeface="Calibri" pitchFamily="34" charset="-120"/>
              </a:rPr>
              <a:t>CONFIDENTIAL  ·  NOT AN OFFER OF SECURITIES  ·  ACCREDITED BUYERS ONLY</a:t>
            </a:r>
            <a:endParaRPr lang="en-US" sz="750" dirty="0"/>
          </a:p>
        </p:txBody>
      </p:sp>
      <p:sp>
        <p:nvSpPr>
          <p:cNvPr id="31" name="Text 29"/>
          <p:cNvSpPr/>
          <p:nvPr/>
        </p:nvSpPr>
        <p:spPr>
          <a:xfrm>
            <a:off x="10911535" y="6492240"/>
            <a:ext cx="822960" cy="201168"/>
          </a:xfrm>
          <a:prstGeom prst="rect">
            <a:avLst/>
          </a:prstGeom>
          <a:noFill/>
          <a:ln/>
        </p:spPr>
        <p:txBody>
          <a:bodyPr wrap="square" lIns="0" tIns="0" rIns="0" bIns="0" rtlCol="0" anchor="ctr"/>
          <a:lstStyle/>
          <a:p>
            <a:pPr algn="r" indent="0" marL="0">
              <a:buNone/>
            </a:pPr>
            <a:r>
              <a:rPr lang="en-US" sz="800" b="1" spc="300" kern="0" dirty="0">
                <a:solidFill>
                  <a:srgbClr val="5D6B7C"/>
                </a:solidFill>
                <a:latin typeface="Calibri" pitchFamily="34" charset="0"/>
                <a:ea typeface="Calibri" pitchFamily="34" charset="-122"/>
                <a:cs typeface="Calibri" pitchFamily="34" charset="-120"/>
              </a:rPr>
              <a:t>10 / 13</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6858000" cy="274320"/>
          </a:xfrm>
          <a:prstGeom prst="rect">
            <a:avLst/>
          </a:prstGeom>
          <a:noFill/>
          <a:ln/>
        </p:spPr>
        <p:txBody>
          <a:bodyPr wrap="square" lIns="0" tIns="0" rIns="0" bIns="0" rtlCol="0" anchor="ctr"/>
          <a:lstStyle/>
          <a:p>
            <a:pPr algn="l" indent="0" marL="0">
              <a:buNone/>
            </a:pPr>
            <a:r>
              <a:rPr lang="en-US" sz="900" b="1" spc="400" kern="0" dirty="0">
                <a:solidFill>
                  <a:srgbClr val="C58A4E"/>
                </a:solidFill>
                <a:latin typeface="Calibri" pitchFamily="34" charset="0"/>
                <a:ea typeface="Calibri" pitchFamily="34" charset="-122"/>
                <a:cs typeface="Calibri" pitchFamily="34" charset="-120"/>
              </a:rPr>
              <a:t>11</a:t>
            </a:r>
            <a:pPr algn="l" indent="0" marL="0">
              <a:buNone/>
            </a:pPr>
            <a:r>
              <a:rPr lang="en-US" sz="900" dirty="0">
                <a:solidFill>
                  <a:srgbClr val="C58A4E"/>
                </a:solidFill>
                <a:latin typeface="Calibri" pitchFamily="34" charset="0"/>
                <a:ea typeface="Calibri" pitchFamily="34" charset="-122"/>
                <a:cs typeface="Calibri" pitchFamily="34" charset="-120"/>
              </a:rPr>
              <a:t>   </a:t>
            </a:r>
            <a:pPr algn="l" indent="0" marL="0">
              <a:buNone/>
            </a:pPr>
            <a:r>
              <a:rPr lang="en-US" sz="900" b="1" spc="400" kern="0" dirty="0">
                <a:solidFill>
                  <a:srgbClr val="C58A4E"/>
                </a:solidFill>
                <a:latin typeface="Calibri" pitchFamily="34" charset="0"/>
                <a:ea typeface="Calibri" pitchFamily="34" charset="-122"/>
                <a:cs typeface="Calibri" pitchFamily="34" charset="-120"/>
              </a:rPr>
              <a:t>DOES THIS FIT YOU?</a:t>
            </a:r>
            <a:endParaRPr lang="en-US" sz="900" dirty="0"/>
          </a:p>
        </p:txBody>
      </p:sp>
      <p:sp>
        <p:nvSpPr>
          <p:cNvPr id="3" name="Text 1"/>
          <p:cNvSpPr/>
          <p:nvPr/>
        </p:nvSpPr>
        <p:spPr>
          <a:xfrm>
            <a:off x="6858000" y="320040"/>
            <a:ext cx="4876495" cy="274320"/>
          </a:xfrm>
          <a:prstGeom prst="rect">
            <a:avLst/>
          </a:prstGeom>
          <a:noFill/>
          <a:ln/>
        </p:spPr>
        <p:txBody>
          <a:bodyPr wrap="square" lIns="0" tIns="0" rIns="0" bIns="0" rtlCol="0" anchor="ctr"/>
          <a:lstStyle/>
          <a:p>
            <a:pPr algn="r" indent="0" marL="0">
              <a:buNone/>
            </a:pPr>
            <a:r>
              <a:rPr lang="en-US" sz="900" spc="300" kern="0" dirty="0">
                <a:solidFill>
                  <a:srgbClr val="C58A4E"/>
                </a:solidFill>
                <a:latin typeface="Calibri" pitchFamily="34" charset="0"/>
                <a:ea typeface="Calibri" pitchFamily="34" charset="-122"/>
                <a:cs typeface="Calibri" pitchFamily="34" charset="-120"/>
              </a:rPr>
              <a:t>BoA  ×  FOUNDERS FIRST ADVISORY</a:t>
            </a:r>
            <a:endParaRPr lang="en-US" sz="900" dirty="0"/>
          </a:p>
        </p:txBody>
      </p:sp>
      <p:sp>
        <p:nvSpPr>
          <p:cNvPr id="4" name="Text 2"/>
          <p:cNvSpPr/>
          <p:nvPr/>
        </p:nvSpPr>
        <p:spPr>
          <a:xfrm>
            <a:off x="548640" y="868680"/>
            <a:ext cx="11094415" cy="1097280"/>
          </a:xfrm>
          <a:prstGeom prst="rect">
            <a:avLst/>
          </a:prstGeom>
          <a:noFill/>
          <a:ln/>
        </p:spPr>
        <p:txBody>
          <a:bodyPr wrap="square" lIns="0" tIns="0" rIns="0" bIns="0" rtlCol="0" anchor="t"/>
          <a:lstStyle/>
          <a:p>
            <a:pPr algn="l" indent="0" marL="0">
              <a:buNone/>
            </a:pPr>
            <a:r>
              <a:rPr lang="en-US" sz="2600" dirty="0">
                <a:solidFill>
                  <a:srgbClr val="0E2138"/>
                </a:solidFill>
                <a:latin typeface="Cambria" pitchFamily="34" charset="0"/>
                <a:ea typeface="Cambria" pitchFamily="34" charset="-122"/>
                <a:cs typeface="Cambria" pitchFamily="34" charset="-120"/>
              </a:rPr>
              <a:t>Five qualifying conditions. Pass all five, or this isn’t for you.</a:t>
            </a:r>
            <a:endParaRPr lang="en-US" sz="2600" dirty="0"/>
          </a:p>
        </p:txBody>
      </p:sp>
      <p:sp>
        <p:nvSpPr>
          <p:cNvPr id="5" name="Shape 3"/>
          <p:cNvSpPr/>
          <p:nvPr/>
        </p:nvSpPr>
        <p:spPr>
          <a:xfrm>
            <a:off x="548640" y="2240280"/>
            <a:ext cx="457200" cy="457200"/>
          </a:xfrm>
          <a:prstGeom prst="ellipse">
            <a:avLst/>
          </a:prstGeom>
          <a:solidFill>
            <a:srgbClr val="C58A4E"/>
          </a:solidFill>
          <a:ln w="12700">
            <a:solidFill>
              <a:srgbClr val="C58A4E"/>
            </a:solidFill>
            <a:prstDash val="solid"/>
          </a:ln>
        </p:spPr>
      </p:sp>
      <p:sp>
        <p:nvSpPr>
          <p:cNvPr id="6" name="Text 4"/>
          <p:cNvSpPr/>
          <p:nvPr/>
        </p:nvSpPr>
        <p:spPr>
          <a:xfrm>
            <a:off x="548640" y="2240280"/>
            <a:ext cx="457200" cy="457200"/>
          </a:xfrm>
          <a:prstGeom prst="rect">
            <a:avLst/>
          </a:prstGeom>
          <a:noFill/>
          <a:ln/>
        </p:spPr>
        <p:txBody>
          <a:bodyPr wrap="square" lIns="0" tIns="0" rIns="0" bIns="0" rtlCol="0" anchor="ctr"/>
          <a:lstStyle/>
          <a:p>
            <a:pPr algn="ctr" indent="0" marL="0">
              <a:buNone/>
            </a:pPr>
            <a:r>
              <a:rPr lang="en-US" sz="1600" b="1" dirty="0">
                <a:solidFill>
                  <a:srgbClr val="0E2138"/>
                </a:solidFill>
                <a:latin typeface="Calibri" pitchFamily="34" charset="0"/>
                <a:ea typeface="Calibri" pitchFamily="34" charset="-122"/>
                <a:cs typeface="Calibri" pitchFamily="34" charset="-120"/>
              </a:rPr>
              <a:t>1</a:t>
            </a:r>
            <a:endParaRPr lang="en-US" sz="1600" dirty="0"/>
          </a:p>
        </p:txBody>
      </p:sp>
      <p:sp>
        <p:nvSpPr>
          <p:cNvPr id="7" name="Text 5"/>
          <p:cNvSpPr/>
          <p:nvPr/>
        </p:nvSpPr>
        <p:spPr>
          <a:xfrm>
            <a:off x="1188720" y="2221992"/>
            <a:ext cx="10545775" cy="365760"/>
          </a:xfrm>
          <a:prstGeom prst="rect">
            <a:avLst/>
          </a:prstGeom>
          <a:noFill/>
          <a:ln/>
        </p:spPr>
        <p:txBody>
          <a:bodyPr wrap="square" lIns="0" tIns="0" rIns="0" bIns="0" rtlCol="0" anchor="t"/>
          <a:lstStyle/>
          <a:p>
            <a:pPr algn="l" indent="0" marL="0">
              <a:buNone/>
            </a:pPr>
            <a:r>
              <a:rPr lang="en-US" sz="1500" b="1" dirty="0">
                <a:solidFill>
                  <a:srgbClr val="0E2138"/>
                </a:solidFill>
                <a:latin typeface="Cambria" pitchFamily="34" charset="0"/>
                <a:ea typeface="Cambria" pitchFamily="34" charset="-122"/>
                <a:cs typeface="Cambria" pitchFamily="34" charset="-120"/>
              </a:rPr>
              <a:t>Accredited under SEC Rule 501(a)</a:t>
            </a:r>
            <a:endParaRPr lang="en-US" sz="1500" dirty="0"/>
          </a:p>
        </p:txBody>
      </p:sp>
      <p:sp>
        <p:nvSpPr>
          <p:cNvPr id="8" name="Text 6"/>
          <p:cNvSpPr/>
          <p:nvPr/>
        </p:nvSpPr>
        <p:spPr>
          <a:xfrm>
            <a:off x="1188720" y="2532888"/>
            <a:ext cx="10545775" cy="365760"/>
          </a:xfrm>
          <a:prstGeom prst="rect">
            <a:avLst/>
          </a:prstGeom>
          <a:noFill/>
          <a:ln/>
        </p:spPr>
        <p:txBody>
          <a:bodyPr wrap="square" lIns="0" tIns="0" rIns="0" bIns="0" rtlCol="0" anchor="t"/>
          <a:lstStyle/>
          <a:p>
            <a:pPr algn="l" indent="0" marL="0">
              <a:lnSpc>
                <a:spcPct val="130000"/>
              </a:lnSpc>
              <a:buNone/>
            </a:pPr>
            <a:r>
              <a:rPr lang="en-US" sz="1050" dirty="0">
                <a:solidFill>
                  <a:srgbClr val="1A1A1A"/>
                </a:solidFill>
                <a:latin typeface="Calibri" pitchFamily="34" charset="0"/>
                <a:ea typeface="Calibri" pitchFamily="34" charset="-122"/>
                <a:cs typeface="Calibri" pitchFamily="34" charset="-120"/>
              </a:rPr>
              <a:t>$200K+ annual income ($300K joint), OR $1M+ net worth excluding primary residence, OR holds a qualifying professional certification (Series 7, 65, 82).</a:t>
            </a:r>
            <a:endParaRPr lang="en-US" sz="1050" dirty="0"/>
          </a:p>
        </p:txBody>
      </p:sp>
      <p:sp>
        <p:nvSpPr>
          <p:cNvPr id="9" name="Shape 7"/>
          <p:cNvSpPr/>
          <p:nvPr/>
        </p:nvSpPr>
        <p:spPr>
          <a:xfrm>
            <a:off x="548640" y="2880360"/>
            <a:ext cx="457200" cy="457200"/>
          </a:xfrm>
          <a:prstGeom prst="ellipse">
            <a:avLst/>
          </a:prstGeom>
          <a:solidFill>
            <a:srgbClr val="C58A4E"/>
          </a:solidFill>
          <a:ln w="12700">
            <a:solidFill>
              <a:srgbClr val="C58A4E"/>
            </a:solidFill>
            <a:prstDash val="solid"/>
          </a:ln>
        </p:spPr>
      </p:sp>
      <p:sp>
        <p:nvSpPr>
          <p:cNvPr id="10" name="Text 8"/>
          <p:cNvSpPr/>
          <p:nvPr/>
        </p:nvSpPr>
        <p:spPr>
          <a:xfrm>
            <a:off x="548640" y="2880360"/>
            <a:ext cx="457200" cy="457200"/>
          </a:xfrm>
          <a:prstGeom prst="rect">
            <a:avLst/>
          </a:prstGeom>
          <a:noFill/>
          <a:ln/>
        </p:spPr>
        <p:txBody>
          <a:bodyPr wrap="square" lIns="0" tIns="0" rIns="0" bIns="0" rtlCol="0" anchor="ctr"/>
          <a:lstStyle/>
          <a:p>
            <a:pPr algn="ctr" indent="0" marL="0">
              <a:buNone/>
            </a:pPr>
            <a:r>
              <a:rPr lang="en-US" sz="1600" b="1" dirty="0">
                <a:solidFill>
                  <a:srgbClr val="0E2138"/>
                </a:solidFill>
                <a:latin typeface="Calibri" pitchFamily="34" charset="0"/>
                <a:ea typeface="Calibri" pitchFamily="34" charset="-122"/>
                <a:cs typeface="Calibri" pitchFamily="34" charset="-120"/>
              </a:rPr>
              <a:t>2</a:t>
            </a:r>
            <a:endParaRPr lang="en-US" sz="1600" dirty="0"/>
          </a:p>
        </p:txBody>
      </p:sp>
      <p:sp>
        <p:nvSpPr>
          <p:cNvPr id="11" name="Text 9"/>
          <p:cNvSpPr/>
          <p:nvPr/>
        </p:nvSpPr>
        <p:spPr>
          <a:xfrm>
            <a:off x="1188720" y="2862072"/>
            <a:ext cx="10545775" cy="365760"/>
          </a:xfrm>
          <a:prstGeom prst="rect">
            <a:avLst/>
          </a:prstGeom>
          <a:noFill/>
          <a:ln/>
        </p:spPr>
        <p:txBody>
          <a:bodyPr wrap="square" lIns="0" tIns="0" rIns="0" bIns="0" rtlCol="0" anchor="t"/>
          <a:lstStyle/>
          <a:p>
            <a:pPr algn="l" indent="0" marL="0">
              <a:buNone/>
            </a:pPr>
            <a:r>
              <a:rPr lang="en-US" sz="1500" b="1" dirty="0">
                <a:solidFill>
                  <a:srgbClr val="0E2138"/>
                </a:solidFill>
                <a:latin typeface="Cambria" pitchFamily="34" charset="0"/>
                <a:ea typeface="Cambria" pitchFamily="34" charset="-122"/>
                <a:cs typeface="Cambria" pitchFamily="34" charset="-120"/>
              </a:rPr>
              <a:t>Current-year federal tax liability ≥ $200K</a:t>
            </a:r>
            <a:endParaRPr lang="en-US" sz="1500" dirty="0"/>
          </a:p>
        </p:txBody>
      </p:sp>
      <p:sp>
        <p:nvSpPr>
          <p:cNvPr id="12" name="Text 10"/>
          <p:cNvSpPr/>
          <p:nvPr/>
        </p:nvSpPr>
        <p:spPr>
          <a:xfrm>
            <a:off x="1188720" y="3172968"/>
            <a:ext cx="10545775" cy="365760"/>
          </a:xfrm>
          <a:prstGeom prst="rect">
            <a:avLst/>
          </a:prstGeom>
          <a:noFill/>
          <a:ln/>
        </p:spPr>
        <p:txBody>
          <a:bodyPr wrap="square" lIns="0" tIns="0" rIns="0" bIns="0" rtlCol="0" anchor="t"/>
          <a:lstStyle/>
          <a:p>
            <a:pPr algn="l" indent="0" marL="0">
              <a:lnSpc>
                <a:spcPct val="130000"/>
              </a:lnSpc>
              <a:buNone/>
            </a:pPr>
            <a:r>
              <a:rPr lang="en-US" sz="1050" dirty="0">
                <a:solidFill>
                  <a:srgbClr val="1A1A1A"/>
                </a:solidFill>
                <a:latin typeface="Calibri" pitchFamily="34" charset="0"/>
                <a:ea typeface="Calibri" pitchFamily="34" charset="-122"/>
                <a:cs typeface="Calibri" pitchFamily="34" charset="-120"/>
              </a:rPr>
              <a:t>Year-0 ITC absorption depends on liability above the credit amount. Smaller liability means longer carryback / carryforward use.</a:t>
            </a:r>
            <a:endParaRPr lang="en-US" sz="1050" dirty="0"/>
          </a:p>
        </p:txBody>
      </p:sp>
      <p:sp>
        <p:nvSpPr>
          <p:cNvPr id="13" name="Shape 11"/>
          <p:cNvSpPr/>
          <p:nvPr/>
        </p:nvSpPr>
        <p:spPr>
          <a:xfrm>
            <a:off x="548640" y="3520440"/>
            <a:ext cx="457200" cy="457200"/>
          </a:xfrm>
          <a:prstGeom prst="ellipse">
            <a:avLst/>
          </a:prstGeom>
          <a:solidFill>
            <a:srgbClr val="C58A4E"/>
          </a:solidFill>
          <a:ln w="12700">
            <a:solidFill>
              <a:srgbClr val="C58A4E"/>
            </a:solidFill>
            <a:prstDash val="solid"/>
          </a:ln>
        </p:spPr>
      </p:sp>
      <p:sp>
        <p:nvSpPr>
          <p:cNvPr id="14" name="Text 12"/>
          <p:cNvSpPr/>
          <p:nvPr/>
        </p:nvSpPr>
        <p:spPr>
          <a:xfrm>
            <a:off x="548640" y="3520440"/>
            <a:ext cx="457200" cy="457200"/>
          </a:xfrm>
          <a:prstGeom prst="rect">
            <a:avLst/>
          </a:prstGeom>
          <a:noFill/>
          <a:ln/>
        </p:spPr>
        <p:txBody>
          <a:bodyPr wrap="square" lIns="0" tIns="0" rIns="0" bIns="0" rtlCol="0" anchor="ctr"/>
          <a:lstStyle/>
          <a:p>
            <a:pPr algn="ctr" indent="0" marL="0">
              <a:buNone/>
            </a:pPr>
            <a:r>
              <a:rPr lang="en-US" sz="1600" b="1" dirty="0">
                <a:solidFill>
                  <a:srgbClr val="0E2138"/>
                </a:solidFill>
                <a:latin typeface="Calibri" pitchFamily="34" charset="0"/>
                <a:ea typeface="Calibri" pitchFamily="34" charset="-122"/>
                <a:cs typeface="Calibri" pitchFamily="34" charset="-120"/>
              </a:rPr>
              <a:t>3</a:t>
            </a:r>
            <a:endParaRPr lang="en-US" sz="1600" dirty="0"/>
          </a:p>
        </p:txBody>
      </p:sp>
      <p:sp>
        <p:nvSpPr>
          <p:cNvPr id="15" name="Text 13"/>
          <p:cNvSpPr/>
          <p:nvPr/>
        </p:nvSpPr>
        <p:spPr>
          <a:xfrm>
            <a:off x="1188720" y="3502152"/>
            <a:ext cx="10545775" cy="365760"/>
          </a:xfrm>
          <a:prstGeom prst="rect">
            <a:avLst/>
          </a:prstGeom>
          <a:noFill/>
          <a:ln/>
        </p:spPr>
        <p:txBody>
          <a:bodyPr wrap="square" lIns="0" tIns="0" rIns="0" bIns="0" rtlCol="0" anchor="t"/>
          <a:lstStyle/>
          <a:p>
            <a:pPr algn="l" indent="0" marL="0">
              <a:buNone/>
            </a:pPr>
            <a:r>
              <a:rPr lang="en-US" sz="1500" b="1" dirty="0">
                <a:solidFill>
                  <a:srgbClr val="0E2138"/>
                </a:solidFill>
                <a:latin typeface="Cambria" pitchFamily="34" charset="0"/>
                <a:ea typeface="Cambria" pitchFamily="34" charset="-122"/>
                <a:cs typeface="Cambria" pitchFamily="34" charset="-120"/>
              </a:rPr>
              <a:t>Passive income OR material participation in the asset</a:t>
            </a:r>
            <a:endParaRPr lang="en-US" sz="1500" dirty="0"/>
          </a:p>
        </p:txBody>
      </p:sp>
      <p:sp>
        <p:nvSpPr>
          <p:cNvPr id="16" name="Text 14"/>
          <p:cNvSpPr/>
          <p:nvPr/>
        </p:nvSpPr>
        <p:spPr>
          <a:xfrm>
            <a:off x="1188720" y="3813048"/>
            <a:ext cx="10545775" cy="365760"/>
          </a:xfrm>
          <a:prstGeom prst="rect">
            <a:avLst/>
          </a:prstGeom>
          <a:noFill/>
          <a:ln/>
        </p:spPr>
        <p:txBody>
          <a:bodyPr wrap="square" lIns="0" tIns="0" rIns="0" bIns="0" rtlCol="0" anchor="t"/>
          <a:lstStyle/>
          <a:p>
            <a:pPr algn="l" indent="0" marL="0">
              <a:lnSpc>
                <a:spcPct val="130000"/>
              </a:lnSpc>
              <a:buNone/>
            </a:pPr>
            <a:r>
              <a:rPr lang="en-US" sz="1050" dirty="0">
                <a:solidFill>
                  <a:srgbClr val="1A1A1A"/>
                </a:solidFill>
                <a:latin typeface="Calibri" pitchFamily="34" charset="0"/>
                <a:ea typeface="Calibri" pitchFamily="34" charset="-122"/>
                <a:cs typeface="Calibri" pitchFamily="34" charset="-120"/>
              </a:rPr>
              <a:t>§469 caps passive credits at passive income. W-2-only buyers without passive income may not be fit; material participation is one path through.</a:t>
            </a:r>
            <a:endParaRPr lang="en-US" sz="1050" dirty="0"/>
          </a:p>
        </p:txBody>
      </p:sp>
      <p:sp>
        <p:nvSpPr>
          <p:cNvPr id="17" name="Shape 15"/>
          <p:cNvSpPr/>
          <p:nvPr/>
        </p:nvSpPr>
        <p:spPr>
          <a:xfrm>
            <a:off x="548640" y="4160520"/>
            <a:ext cx="457200" cy="457200"/>
          </a:xfrm>
          <a:prstGeom prst="ellipse">
            <a:avLst/>
          </a:prstGeom>
          <a:solidFill>
            <a:srgbClr val="C58A4E"/>
          </a:solidFill>
          <a:ln w="12700">
            <a:solidFill>
              <a:srgbClr val="C58A4E"/>
            </a:solidFill>
            <a:prstDash val="solid"/>
          </a:ln>
        </p:spPr>
      </p:sp>
      <p:sp>
        <p:nvSpPr>
          <p:cNvPr id="18" name="Text 16"/>
          <p:cNvSpPr/>
          <p:nvPr/>
        </p:nvSpPr>
        <p:spPr>
          <a:xfrm>
            <a:off x="548640" y="4160520"/>
            <a:ext cx="457200" cy="457200"/>
          </a:xfrm>
          <a:prstGeom prst="rect">
            <a:avLst/>
          </a:prstGeom>
          <a:noFill/>
          <a:ln/>
        </p:spPr>
        <p:txBody>
          <a:bodyPr wrap="square" lIns="0" tIns="0" rIns="0" bIns="0" rtlCol="0" anchor="ctr"/>
          <a:lstStyle/>
          <a:p>
            <a:pPr algn="ctr" indent="0" marL="0">
              <a:buNone/>
            </a:pPr>
            <a:r>
              <a:rPr lang="en-US" sz="1600" b="1" dirty="0">
                <a:solidFill>
                  <a:srgbClr val="0E2138"/>
                </a:solidFill>
                <a:latin typeface="Calibri" pitchFamily="34" charset="0"/>
                <a:ea typeface="Calibri" pitchFamily="34" charset="-122"/>
                <a:cs typeface="Calibri" pitchFamily="34" charset="-120"/>
              </a:rPr>
              <a:t>4</a:t>
            </a:r>
            <a:endParaRPr lang="en-US" sz="1600" dirty="0"/>
          </a:p>
        </p:txBody>
      </p:sp>
      <p:sp>
        <p:nvSpPr>
          <p:cNvPr id="19" name="Text 17"/>
          <p:cNvSpPr/>
          <p:nvPr/>
        </p:nvSpPr>
        <p:spPr>
          <a:xfrm>
            <a:off x="1188720" y="4142232"/>
            <a:ext cx="10545775" cy="365760"/>
          </a:xfrm>
          <a:prstGeom prst="rect">
            <a:avLst/>
          </a:prstGeom>
          <a:noFill/>
          <a:ln/>
        </p:spPr>
        <p:txBody>
          <a:bodyPr wrap="square" lIns="0" tIns="0" rIns="0" bIns="0" rtlCol="0" anchor="t"/>
          <a:lstStyle/>
          <a:p>
            <a:pPr algn="l" indent="0" marL="0">
              <a:buNone/>
            </a:pPr>
            <a:r>
              <a:rPr lang="en-US" sz="1500" b="1" dirty="0">
                <a:solidFill>
                  <a:srgbClr val="0E2138"/>
                </a:solidFill>
                <a:latin typeface="Cambria" pitchFamily="34" charset="0"/>
                <a:ea typeface="Cambria" pitchFamily="34" charset="-122"/>
                <a:cs typeface="Cambria" pitchFamily="34" charset="-120"/>
              </a:rPr>
              <a:t>Holding period of at least 5 years</a:t>
            </a:r>
            <a:endParaRPr lang="en-US" sz="1500" dirty="0"/>
          </a:p>
        </p:txBody>
      </p:sp>
      <p:sp>
        <p:nvSpPr>
          <p:cNvPr id="20" name="Text 18"/>
          <p:cNvSpPr/>
          <p:nvPr/>
        </p:nvSpPr>
        <p:spPr>
          <a:xfrm>
            <a:off x="1188720" y="4453128"/>
            <a:ext cx="10545775" cy="365760"/>
          </a:xfrm>
          <a:prstGeom prst="rect">
            <a:avLst/>
          </a:prstGeom>
          <a:noFill/>
          <a:ln/>
        </p:spPr>
        <p:txBody>
          <a:bodyPr wrap="square" lIns="0" tIns="0" rIns="0" bIns="0" rtlCol="0" anchor="t"/>
          <a:lstStyle/>
          <a:p>
            <a:pPr algn="l" indent="0" marL="0">
              <a:lnSpc>
                <a:spcPct val="130000"/>
              </a:lnSpc>
              <a:buNone/>
            </a:pPr>
            <a:r>
              <a:rPr lang="en-US" sz="1050" dirty="0">
                <a:solidFill>
                  <a:srgbClr val="1A1A1A"/>
                </a:solidFill>
                <a:latin typeface="Calibri" pitchFamily="34" charset="0"/>
                <a:ea typeface="Calibri" pitchFamily="34" charset="-122"/>
                <a:cs typeface="Calibri" pitchFamily="34" charset="-120"/>
              </a:rPr>
              <a:t>§50(a) imposes recapture on disposition inside the 5-year window. Buyers needing earlier liquidity should look elsewhere.</a:t>
            </a:r>
            <a:endParaRPr lang="en-US" sz="1050" dirty="0"/>
          </a:p>
        </p:txBody>
      </p:sp>
      <p:sp>
        <p:nvSpPr>
          <p:cNvPr id="21" name="Shape 19"/>
          <p:cNvSpPr/>
          <p:nvPr/>
        </p:nvSpPr>
        <p:spPr>
          <a:xfrm>
            <a:off x="548640" y="4800600"/>
            <a:ext cx="457200" cy="457200"/>
          </a:xfrm>
          <a:prstGeom prst="ellipse">
            <a:avLst/>
          </a:prstGeom>
          <a:solidFill>
            <a:srgbClr val="C58A4E"/>
          </a:solidFill>
          <a:ln w="12700">
            <a:solidFill>
              <a:srgbClr val="C58A4E"/>
            </a:solidFill>
            <a:prstDash val="solid"/>
          </a:ln>
        </p:spPr>
      </p:sp>
      <p:sp>
        <p:nvSpPr>
          <p:cNvPr id="22" name="Text 20"/>
          <p:cNvSpPr/>
          <p:nvPr/>
        </p:nvSpPr>
        <p:spPr>
          <a:xfrm>
            <a:off x="548640" y="4800600"/>
            <a:ext cx="457200" cy="457200"/>
          </a:xfrm>
          <a:prstGeom prst="rect">
            <a:avLst/>
          </a:prstGeom>
          <a:noFill/>
          <a:ln/>
        </p:spPr>
        <p:txBody>
          <a:bodyPr wrap="square" lIns="0" tIns="0" rIns="0" bIns="0" rtlCol="0" anchor="ctr"/>
          <a:lstStyle/>
          <a:p>
            <a:pPr algn="ctr" indent="0" marL="0">
              <a:buNone/>
            </a:pPr>
            <a:r>
              <a:rPr lang="en-US" sz="1600" b="1" dirty="0">
                <a:solidFill>
                  <a:srgbClr val="0E2138"/>
                </a:solidFill>
                <a:latin typeface="Calibri" pitchFamily="34" charset="0"/>
                <a:ea typeface="Calibri" pitchFamily="34" charset="-122"/>
                <a:cs typeface="Calibri" pitchFamily="34" charset="-120"/>
              </a:rPr>
              <a:t>5</a:t>
            </a:r>
            <a:endParaRPr lang="en-US" sz="1600" dirty="0"/>
          </a:p>
        </p:txBody>
      </p:sp>
      <p:sp>
        <p:nvSpPr>
          <p:cNvPr id="23" name="Text 21"/>
          <p:cNvSpPr/>
          <p:nvPr/>
        </p:nvSpPr>
        <p:spPr>
          <a:xfrm>
            <a:off x="1188720" y="4782312"/>
            <a:ext cx="10545775" cy="365760"/>
          </a:xfrm>
          <a:prstGeom prst="rect">
            <a:avLst/>
          </a:prstGeom>
          <a:noFill/>
          <a:ln/>
        </p:spPr>
        <p:txBody>
          <a:bodyPr wrap="square" lIns="0" tIns="0" rIns="0" bIns="0" rtlCol="0" anchor="t"/>
          <a:lstStyle/>
          <a:p>
            <a:pPr algn="l" indent="0" marL="0">
              <a:buNone/>
            </a:pPr>
            <a:r>
              <a:rPr lang="en-US" sz="1500" b="1" dirty="0">
                <a:solidFill>
                  <a:srgbClr val="0E2138"/>
                </a:solidFill>
                <a:latin typeface="Cambria" pitchFamily="34" charset="0"/>
                <a:ea typeface="Cambria" pitchFamily="34" charset="-122"/>
                <a:cs typeface="Cambria" pitchFamily="34" charset="-120"/>
              </a:rPr>
              <a:t>Engaged tax counsel of your own</a:t>
            </a:r>
            <a:endParaRPr lang="en-US" sz="1500" dirty="0"/>
          </a:p>
        </p:txBody>
      </p:sp>
      <p:sp>
        <p:nvSpPr>
          <p:cNvPr id="24" name="Text 22"/>
          <p:cNvSpPr/>
          <p:nvPr/>
        </p:nvSpPr>
        <p:spPr>
          <a:xfrm>
            <a:off x="1188720" y="5093208"/>
            <a:ext cx="10545775" cy="365760"/>
          </a:xfrm>
          <a:prstGeom prst="rect">
            <a:avLst/>
          </a:prstGeom>
          <a:noFill/>
          <a:ln/>
        </p:spPr>
        <p:txBody>
          <a:bodyPr wrap="square" lIns="0" tIns="0" rIns="0" bIns="0" rtlCol="0" anchor="t"/>
          <a:lstStyle/>
          <a:p>
            <a:pPr algn="l" indent="0" marL="0">
              <a:lnSpc>
                <a:spcPct val="130000"/>
              </a:lnSpc>
              <a:buNone/>
            </a:pPr>
            <a:r>
              <a:rPr lang="en-US" sz="1050" dirty="0">
                <a:solidFill>
                  <a:srgbClr val="1A1A1A"/>
                </a:solidFill>
                <a:latin typeface="Calibri" pitchFamily="34" charset="0"/>
                <a:ea typeface="Calibri" pitchFamily="34" charset="-122"/>
                <a:cs typeface="Calibri" pitchFamily="34" charset="-120"/>
              </a:rPr>
              <a:t>This document is not advice. Your CPA or tax attorney reviews the structure before you commit to an allocation.</a:t>
            </a:r>
            <a:endParaRPr lang="en-US" sz="1050" dirty="0"/>
          </a:p>
        </p:txBody>
      </p:sp>
      <p:sp>
        <p:nvSpPr>
          <p:cNvPr id="25" name="Shape 23"/>
          <p:cNvSpPr/>
          <p:nvPr/>
        </p:nvSpPr>
        <p:spPr>
          <a:xfrm>
            <a:off x="457200" y="5897880"/>
            <a:ext cx="11277295" cy="457200"/>
          </a:xfrm>
          <a:prstGeom prst="rect">
            <a:avLst/>
          </a:prstGeom>
          <a:solidFill>
            <a:srgbClr val="0E2138"/>
          </a:solidFill>
          <a:ln w="12700">
            <a:solidFill>
              <a:srgbClr val="0E2138"/>
            </a:solidFill>
            <a:prstDash val="solid"/>
          </a:ln>
        </p:spPr>
      </p:sp>
      <p:sp>
        <p:nvSpPr>
          <p:cNvPr id="26" name="Text 24"/>
          <p:cNvSpPr/>
          <p:nvPr/>
        </p:nvSpPr>
        <p:spPr>
          <a:xfrm>
            <a:off x="640080" y="5897880"/>
            <a:ext cx="10911535" cy="457200"/>
          </a:xfrm>
          <a:prstGeom prst="rect">
            <a:avLst/>
          </a:prstGeom>
          <a:noFill/>
          <a:ln/>
        </p:spPr>
        <p:txBody>
          <a:bodyPr wrap="square" lIns="0" tIns="0" rIns="0" bIns="0" rtlCol="0" anchor="ctr"/>
          <a:lstStyle/>
          <a:p>
            <a:pPr algn="l" indent="0" marL="0">
              <a:buNone/>
            </a:pPr>
            <a:r>
              <a:rPr lang="en-US" sz="1200" b="1" spc="300" kern="0" dirty="0">
                <a:solidFill>
                  <a:srgbClr val="C58A4E"/>
                </a:solidFill>
                <a:latin typeface="Calibri" pitchFamily="34" charset="0"/>
                <a:ea typeface="Calibri" pitchFamily="34" charset="-122"/>
                <a:cs typeface="Calibri" pitchFamily="34" charset="-120"/>
              </a:rPr>
              <a:t>Pass all five?  </a:t>
            </a:r>
            <a:pPr algn="l" indent="0" marL="0">
              <a:buNone/>
            </a:pPr>
            <a:r>
              <a:rPr lang="en-US" sz="1200" dirty="0">
                <a:solidFill>
                  <a:srgbClr val="FFFFFF"/>
                </a:solidFill>
                <a:latin typeface="Calibri" pitchFamily="34" charset="0"/>
                <a:ea typeface="Calibri" pitchFamily="34" charset="-122"/>
                <a:cs typeface="Calibri" pitchFamily="34" charset="-120"/>
              </a:rPr>
              <a:t>The next step is a 30-minute qualification call. We will not waste it confirming things you already know.</a:t>
            </a:r>
            <a:endParaRPr lang="en-US" sz="1200" dirty="0"/>
          </a:p>
        </p:txBody>
      </p:sp>
      <p:sp>
        <p:nvSpPr>
          <p:cNvPr id="27" name="Text 25"/>
          <p:cNvSpPr/>
          <p:nvPr/>
        </p:nvSpPr>
        <p:spPr>
          <a:xfrm>
            <a:off x="457200" y="6492240"/>
            <a:ext cx="8686800" cy="201168"/>
          </a:xfrm>
          <a:prstGeom prst="rect">
            <a:avLst/>
          </a:prstGeom>
          <a:noFill/>
          <a:ln/>
        </p:spPr>
        <p:txBody>
          <a:bodyPr wrap="square" lIns="0" tIns="0" rIns="0" bIns="0" rtlCol="0" anchor="ctr"/>
          <a:lstStyle/>
          <a:p>
            <a:pPr algn="l" indent="0" marL="0">
              <a:buNone/>
            </a:pPr>
            <a:r>
              <a:rPr lang="en-US" sz="750" spc="300" kern="0" dirty="0">
                <a:solidFill>
                  <a:srgbClr val="5D6B7C"/>
                </a:solidFill>
                <a:latin typeface="Calibri" pitchFamily="34" charset="0"/>
                <a:ea typeface="Calibri" pitchFamily="34" charset="-122"/>
                <a:cs typeface="Calibri" pitchFamily="34" charset="-120"/>
              </a:rPr>
              <a:t>CONFIDENTIAL  ·  NOT AN OFFER OF SECURITIES  ·  ACCREDITED BUYERS ONLY</a:t>
            </a:r>
            <a:endParaRPr lang="en-US" sz="750" dirty="0"/>
          </a:p>
        </p:txBody>
      </p:sp>
      <p:sp>
        <p:nvSpPr>
          <p:cNvPr id="28" name="Text 26"/>
          <p:cNvSpPr/>
          <p:nvPr/>
        </p:nvSpPr>
        <p:spPr>
          <a:xfrm>
            <a:off x="10911535" y="6492240"/>
            <a:ext cx="822960" cy="201168"/>
          </a:xfrm>
          <a:prstGeom prst="rect">
            <a:avLst/>
          </a:prstGeom>
          <a:noFill/>
          <a:ln/>
        </p:spPr>
        <p:txBody>
          <a:bodyPr wrap="square" lIns="0" tIns="0" rIns="0" bIns="0" rtlCol="0" anchor="ctr"/>
          <a:lstStyle/>
          <a:p>
            <a:pPr algn="r" indent="0" marL="0">
              <a:buNone/>
            </a:pPr>
            <a:r>
              <a:rPr lang="en-US" sz="800" b="1" spc="300" kern="0" dirty="0">
                <a:solidFill>
                  <a:srgbClr val="5D6B7C"/>
                </a:solidFill>
                <a:latin typeface="Calibri" pitchFamily="34" charset="0"/>
                <a:ea typeface="Calibri" pitchFamily="34" charset="-122"/>
                <a:cs typeface="Calibri" pitchFamily="34" charset="-120"/>
              </a:rPr>
              <a:t>11 / 13</a:t>
            </a:r>
            <a:endParaRPr lang="en-US"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6858000" cy="274320"/>
          </a:xfrm>
          <a:prstGeom prst="rect">
            <a:avLst/>
          </a:prstGeom>
          <a:noFill/>
          <a:ln/>
        </p:spPr>
        <p:txBody>
          <a:bodyPr wrap="square" lIns="0" tIns="0" rIns="0" bIns="0" rtlCol="0" anchor="ctr"/>
          <a:lstStyle/>
          <a:p>
            <a:pPr algn="l" indent="0" marL="0">
              <a:buNone/>
            </a:pPr>
            <a:r>
              <a:rPr lang="en-US" sz="900" b="1" spc="400" kern="0" dirty="0">
                <a:solidFill>
                  <a:srgbClr val="C58A4E"/>
                </a:solidFill>
                <a:latin typeface="Calibri" pitchFamily="34" charset="0"/>
                <a:ea typeface="Calibri" pitchFamily="34" charset="-122"/>
                <a:cs typeface="Calibri" pitchFamily="34" charset="-120"/>
              </a:rPr>
              <a:t>12</a:t>
            </a:r>
            <a:pPr algn="l" indent="0" marL="0">
              <a:buNone/>
            </a:pPr>
            <a:r>
              <a:rPr lang="en-US" sz="900" dirty="0">
                <a:solidFill>
                  <a:srgbClr val="C58A4E"/>
                </a:solidFill>
                <a:latin typeface="Calibri" pitchFamily="34" charset="0"/>
                <a:ea typeface="Calibri" pitchFamily="34" charset="-122"/>
                <a:cs typeface="Calibri" pitchFamily="34" charset="-120"/>
              </a:rPr>
              <a:t>   </a:t>
            </a:r>
            <a:pPr algn="l" indent="0" marL="0">
              <a:buNone/>
            </a:pPr>
            <a:r>
              <a:rPr lang="en-US" sz="900" b="1" spc="400" kern="0" dirty="0">
                <a:solidFill>
                  <a:srgbClr val="C58A4E"/>
                </a:solidFill>
                <a:latin typeface="Calibri" pitchFamily="34" charset="0"/>
                <a:ea typeface="Calibri" pitchFamily="34" charset="-122"/>
                <a:cs typeface="Calibri" pitchFamily="34" charset="-120"/>
              </a:rPr>
              <a:t>THE PARTNERSHIP</a:t>
            </a:r>
            <a:endParaRPr lang="en-US" sz="900" dirty="0"/>
          </a:p>
        </p:txBody>
      </p:sp>
      <p:sp>
        <p:nvSpPr>
          <p:cNvPr id="3" name="Text 1"/>
          <p:cNvSpPr/>
          <p:nvPr/>
        </p:nvSpPr>
        <p:spPr>
          <a:xfrm>
            <a:off x="6858000" y="320040"/>
            <a:ext cx="4876495" cy="274320"/>
          </a:xfrm>
          <a:prstGeom prst="rect">
            <a:avLst/>
          </a:prstGeom>
          <a:noFill/>
          <a:ln/>
        </p:spPr>
        <p:txBody>
          <a:bodyPr wrap="square" lIns="0" tIns="0" rIns="0" bIns="0" rtlCol="0" anchor="ctr"/>
          <a:lstStyle/>
          <a:p>
            <a:pPr algn="r" indent="0" marL="0">
              <a:buNone/>
            </a:pPr>
            <a:r>
              <a:rPr lang="en-US" sz="900" spc="300" kern="0" dirty="0">
                <a:solidFill>
                  <a:srgbClr val="C58A4E"/>
                </a:solidFill>
                <a:latin typeface="Calibri" pitchFamily="34" charset="0"/>
                <a:ea typeface="Calibri" pitchFamily="34" charset="-122"/>
                <a:cs typeface="Calibri" pitchFamily="34" charset="-120"/>
              </a:rPr>
              <a:t>BoA  ×  FOUNDERS FIRST ADVISORY</a:t>
            </a:r>
            <a:endParaRPr lang="en-US" sz="900" dirty="0"/>
          </a:p>
        </p:txBody>
      </p:sp>
      <p:sp>
        <p:nvSpPr>
          <p:cNvPr id="4" name="Text 2"/>
          <p:cNvSpPr/>
          <p:nvPr/>
        </p:nvSpPr>
        <p:spPr>
          <a:xfrm>
            <a:off x="548640" y="868680"/>
            <a:ext cx="11094415" cy="1097280"/>
          </a:xfrm>
          <a:prstGeom prst="rect">
            <a:avLst/>
          </a:prstGeom>
          <a:noFill/>
          <a:ln/>
        </p:spPr>
        <p:txBody>
          <a:bodyPr wrap="square" lIns="0" tIns="0" rIns="0" bIns="0" rtlCol="0" anchor="t"/>
          <a:lstStyle/>
          <a:p>
            <a:pPr algn="l" indent="0" marL="0">
              <a:buNone/>
            </a:pPr>
            <a:r>
              <a:rPr lang="en-US" sz="2600" dirty="0">
                <a:solidFill>
                  <a:srgbClr val="0E2138"/>
                </a:solidFill>
                <a:latin typeface="Cambria" pitchFamily="34" charset="0"/>
                <a:ea typeface="Cambria" pitchFamily="34" charset="-122"/>
                <a:cs typeface="Cambria" pitchFamily="34" charset="-120"/>
              </a:rPr>
              <a:t>Board of Advisors brings the buyers. Founders First brings the deal mechanics.</a:t>
            </a:r>
            <a:endParaRPr lang="en-US" sz="2600" dirty="0"/>
          </a:p>
        </p:txBody>
      </p:sp>
      <p:sp>
        <p:nvSpPr>
          <p:cNvPr id="5" name="Shape 3"/>
          <p:cNvSpPr/>
          <p:nvPr/>
        </p:nvSpPr>
        <p:spPr>
          <a:xfrm>
            <a:off x="457200" y="2194560"/>
            <a:ext cx="5410048" cy="3703320"/>
          </a:xfrm>
          <a:prstGeom prst="rect">
            <a:avLst/>
          </a:prstGeom>
          <a:solidFill>
            <a:srgbClr val="F7F2E6"/>
          </a:solidFill>
          <a:ln w="19050">
            <a:solidFill>
              <a:srgbClr val="C58A4E"/>
            </a:solidFill>
            <a:prstDash val="solid"/>
          </a:ln>
        </p:spPr>
      </p:sp>
      <p:sp>
        <p:nvSpPr>
          <p:cNvPr id="6" name="Text 4"/>
          <p:cNvSpPr/>
          <p:nvPr/>
        </p:nvSpPr>
        <p:spPr>
          <a:xfrm>
            <a:off x="822960" y="2514600"/>
            <a:ext cx="4678528" cy="411480"/>
          </a:xfrm>
          <a:prstGeom prst="rect">
            <a:avLst/>
          </a:prstGeom>
          <a:noFill/>
          <a:ln/>
        </p:spPr>
        <p:txBody>
          <a:bodyPr wrap="square" lIns="0" tIns="0" rIns="0" bIns="0" rtlCol="0" anchor="ctr"/>
          <a:lstStyle/>
          <a:p>
            <a:pPr algn="l" indent="0" marL="0">
              <a:buNone/>
            </a:pPr>
            <a:r>
              <a:rPr lang="en-US" sz="2000" b="1" spc="200" kern="0" dirty="0">
                <a:solidFill>
                  <a:srgbClr val="0E2138"/>
                </a:solidFill>
                <a:latin typeface="Cambria" pitchFamily="34" charset="0"/>
                <a:ea typeface="Cambria" pitchFamily="34" charset="-122"/>
                <a:cs typeface="Cambria" pitchFamily="34" charset="-120"/>
              </a:rPr>
              <a:t>BOARD OF ADVISORS</a:t>
            </a:r>
            <a:endParaRPr lang="en-US" sz="2000" dirty="0"/>
          </a:p>
        </p:txBody>
      </p:sp>
      <p:sp>
        <p:nvSpPr>
          <p:cNvPr id="7" name="Text 5"/>
          <p:cNvSpPr/>
          <p:nvPr/>
        </p:nvSpPr>
        <p:spPr>
          <a:xfrm>
            <a:off x="822960" y="2971800"/>
            <a:ext cx="4678528" cy="320040"/>
          </a:xfrm>
          <a:prstGeom prst="rect">
            <a:avLst/>
          </a:prstGeom>
          <a:noFill/>
          <a:ln/>
        </p:spPr>
        <p:txBody>
          <a:bodyPr wrap="square" lIns="0" tIns="0" rIns="0" bIns="0" rtlCol="0" anchor="ctr"/>
          <a:lstStyle/>
          <a:p>
            <a:pPr algn="l" indent="0" marL="0">
              <a:buNone/>
            </a:pPr>
            <a:r>
              <a:rPr lang="en-US" sz="1100" i="1" dirty="0">
                <a:solidFill>
                  <a:srgbClr val="C58A4E"/>
                </a:solidFill>
                <a:latin typeface="Calibri" pitchFamily="34" charset="0"/>
                <a:ea typeface="Calibri" pitchFamily="34" charset="-122"/>
                <a:cs typeface="Calibri" pitchFamily="34" charset="-120"/>
              </a:rPr>
              <a:t>Distribution · Membership · Marketing</a:t>
            </a:r>
            <a:endParaRPr lang="en-US" sz="1100" dirty="0"/>
          </a:p>
        </p:txBody>
      </p:sp>
      <p:sp>
        <p:nvSpPr>
          <p:cNvPr id="8" name="Text 6"/>
          <p:cNvSpPr/>
          <p:nvPr/>
        </p:nvSpPr>
        <p:spPr>
          <a:xfrm>
            <a:off x="822960" y="3429000"/>
            <a:ext cx="274320" cy="365760"/>
          </a:xfrm>
          <a:prstGeom prst="rect">
            <a:avLst/>
          </a:prstGeom>
          <a:noFill/>
          <a:ln/>
        </p:spPr>
        <p:txBody>
          <a:bodyPr wrap="square" lIns="0" tIns="0" rIns="0" bIns="0" rtlCol="0" anchor="t"/>
          <a:lstStyle/>
          <a:p>
            <a:pPr algn="l" indent="0" marL="0">
              <a:buNone/>
            </a:pPr>
            <a:r>
              <a:rPr lang="en-US" sz="1400" b="1" dirty="0">
                <a:solidFill>
                  <a:srgbClr val="C58A4E"/>
                </a:solidFill>
                <a:latin typeface="Calibri" pitchFamily="34" charset="0"/>
                <a:ea typeface="Calibri" pitchFamily="34" charset="-122"/>
                <a:cs typeface="Calibri" pitchFamily="34" charset="-120"/>
              </a:rPr>
              <a:t>•</a:t>
            </a:r>
            <a:endParaRPr lang="en-US" sz="1400" dirty="0"/>
          </a:p>
        </p:txBody>
      </p:sp>
      <p:sp>
        <p:nvSpPr>
          <p:cNvPr id="9" name="Text 7"/>
          <p:cNvSpPr/>
          <p:nvPr/>
        </p:nvSpPr>
        <p:spPr>
          <a:xfrm>
            <a:off x="1143000" y="3429000"/>
            <a:ext cx="4358488" cy="411480"/>
          </a:xfrm>
          <a:prstGeom prst="rect">
            <a:avLst/>
          </a:prstGeom>
          <a:noFill/>
          <a:ln/>
        </p:spPr>
        <p:txBody>
          <a:bodyPr wrap="square" lIns="0" tIns="0" rIns="0" bIns="0" rtlCol="0" anchor="t"/>
          <a:lstStyle/>
          <a:p>
            <a:pPr algn="l" indent="0" marL="0">
              <a:lnSpc>
                <a:spcPct val="125000"/>
              </a:lnSpc>
              <a:buNone/>
            </a:pPr>
            <a:r>
              <a:rPr lang="en-US" sz="1100" dirty="0">
                <a:solidFill>
                  <a:srgbClr val="1A1A1A"/>
                </a:solidFill>
                <a:latin typeface="Calibri" pitchFamily="34" charset="0"/>
                <a:ea typeface="Calibri" pitchFamily="34" charset="-122"/>
                <a:cs typeface="Calibri" pitchFamily="34" charset="-120"/>
              </a:rPr>
              <a:t>1,000+ HNW members across the United States</a:t>
            </a:r>
            <a:endParaRPr lang="en-US" sz="1100" dirty="0"/>
          </a:p>
        </p:txBody>
      </p:sp>
      <p:sp>
        <p:nvSpPr>
          <p:cNvPr id="10" name="Text 8"/>
          <p:cNvSpPr/>
          <p:nvPr/>
        </p:nvSpPr>
        <p:spPr>
          <a:xfrm>
            <a:off x="822960" y="3840480"/>
            <a:ext cx="274320" cy="365760"/>
          </a:xfrm>
          <a:prstGeom prst="rect">
            <a:avLst/>
          </a:prstGeom>
          <a:noFill/>
          <a:ln/>
        </p:spPr>
        <p:txBody>
          <a:bodyPr wrap="square" lIns="0" tIns="0" rIns="0" bIns="0" rtlCol="0" anchor="t"/>
          <a:lstStyle/>
          <a:p>
            <a:pPr algn="l" indent="0" marL="0">
              <a:buNone/>
            </a:pPr>
            <a:r>
              <a:rPr lang="en-US" sz="1400" b="1" dirty="0">
                <a:solidFill>
                  <a:srgbClr val="C58A4E"/>
                </a:solidFill>
                <a:latin typeface="Calibri" pitchFamily="34" charset="0"/>
                <a:ea typeface="Calibri" pitchFamily="34" charset="-122"/>
                <a:cs typeface="Calibri" pitchFamily="34" charset="-120"/>
              </a:rPr>
              <a:t>•</a:t>
            </a:r>
            <a:endParaRPr lang="en-US" sz="1400" dirty="0"/>
          </a:p>
        </p:txBody>
      </p:sp>
      <p:sp>
        <p:nvSpPr>
          <p:cNvPr id="11" name="Text 9"/>
          <p:cNvSpPr/>
          <p:nvPr/>
        </p:nvSpPr>
        <p:spPr>
          <a:xfrm>
            <a:off x="1143000" y="3840480"/>
            <a:ext cx="4358488" cy="411480"/>
          </a:xfrm>
          <a:prstGeom prst="rect">
            <a:avLst/>
          </a:prstGeom>
          <a:noFill/>
          <a:ln/>
        </p:spPr>
        <p:txBody>
          <a:bodyPr wrap="square" lIns="0" tIns="0" rIns="0" bIns="0" rtlCol="0" anchor="t"/>
          <a:lstStyle/>
          <a:p>
            <a:pPr algn="l" indent="0" marL="0">
              <a:lnSpc>
                <a:spcPct val="125000"/>
              </a:lnSpc>
              <a:buNone/>
            </a:pPr>
            <a:r>
              <a:rPr lang="en-US" sz="1100" dirty="0">
                <a:solidFill>
                  <a:srgbClr val="1A1A1A"/>
                </a:solidFill>
                <a:latin typeface="Calibri" pitchFamily="34" charset="0"/>
                <a:ea typeface="Calibri" pitchFamily="34" charset="-122"/>
                <a:cs typeface="Calibri" pitchFamily="34" charset="-120"/>
              </a:rPr>
              <a:t>Vetted advisor network: tax, legal, operations</a:t>
            </a:r>
            <a:endParaRPr lang="en-US" sz="1100" dirty="0"/>
          </a:p>
        </p:txBody>
      </p:sp>
      <p:sp>
        <p:nvSpPr>
          <p:cNvPr id="12" name="Text 10"/>
          <p:cNvSpPr/>
          <p:nvPr/>
        </p:nvSpPr>
        <p:spPr>
          <a:xfrm>
            <a:off x="822960" y="4251960"/>
            <a:ext cx="274320" cy="365760"/>
          </a:xfrm>
          <a:prstGeom prst="rect">
            <a:avLst/>
          </a:prstGeom>
          <a:noFill/>
          <a:ln/>
        </p:spPr>
        <p:txBody>
          <a:bodyPr wrap="square" lIns="0" tIns="0" rIns="0" bIns="0" rtlCol="0" anchor="t"/>
          <a:lstStyle/>
          <a:p>
            <a:pPr algn="l" indent="0" marL="0">
              <a:buNone/>
            </a:pPr>
            <a:r>
              <a:rPr lang="en-US" sz="1400" b="1" dirty="0">
                <a:solidFill>
                  <a:srgbClr val="C58A4E"/>
                </a:solidFill>
                <a:latin typeface="Calibri" pitchFamily="34" charset="0"/>
                <a:ea typeface="Calibri" pitchFamily="34" charset="-122"/>
                <a:cs typeface="Calibri" pitchFamily="34" charset="-120"/>
              </a:rPr>
              <a:t>•</a:t>
            </a:r>
            <a:endParaRPr lang="en-US" sz="1400" dirty="0"/>
          </a:p>
        </p:txBody>
      </p:sp>
      <p:sp>
        <p:nvSpPr>
          <p:cNvPr id="13" name="Text 11"/>
          <p:cNvSpPr/>
          <p:nvPr/>
        </p:nvSpPr>
        <p:spPr>
          <a:xfrm>
            <a:off x="1143000" y="4251960"/>
            <a:ext cx="4358488" cy="411480"/>
          </a:xfrm>
          <a:prstGeom prst="rect">
            <a:avLst/>
          </a:prstGeom>
          <a:noFill/>
          <a:ln/>
        </p:spPr>
        <p:txBody>
          <a:bodyPr wrap="square" lIns="0" tIns="0" rIns="0" bIns="0" rtlCol="0" anchor="t"/>
          <a:lstStyle/>
          <a:p>
            <a:pPr algn="l" indent="0" marL="0">
              <a:lnSpc>
                <a:spcPct val="125000"/>
              </a:lnSpc>
              <a:buNone/>
            </a:pPr>
            <a:r>
              <a:rPr lang="en-US" sz="1100" dirty="0">
                <a:solidFill>
                  <a:srgbClr val="1A1A1A"/>
                </a:solidFill>
                <a:latin typeface="Calibri" pitchFamily="34" charset="0"/>
                <a:ea typeface="Calibri" pitchFamily="34" charset="-122"/>
                <a:cs typeface="Calibri" pitchFamily="34" charset="-120"/>
              </a:rPr>
              <a:t>Expedited fulfillment for tax-year deadlines</a:t>
            </a:r>
            <a:endParaRPr lang="en-US" sz="1100" dirty="0"/>
          </a:p>
        </p:txBody>
      </p:sp>
      <p:sp>
        <p:nvSpPr>
          <p:cNvPr id="14" name="Text 12"/>
          <p:cNvSpPr/>
          <p:nvPr/>
        </p:nvSpPr>
        <p:spPr>
          <a:xfrm>
            <a:off x="822960" y="4663440"/>
            <a:ext cx="274320" cy="365760"/>
          </a:xfrm>
          <a:prstGeom prst="rect">
            <a:avLst/>
          </a:prstGeom>
          <a:noFill/>
          <a:ln/>
        </p:spPr>
        <p:txBody>
          <a:bodyPr wrap="square" lIns="0" tIns="0" rIns="0" bIns="0" rtlCol="0" anchor="t"/>
          <a:lstStyle/>
          <a:p>
            <a:pPr algn="l" indent="0" marL="0">
              <a:buNone/>
            </a:pPr>
            <a:r>
              <a:rPr lang="en-US" sz="1400" b="1" dirty="0">
                <a:solidFill>
                  <a:srgbClr val="C58A4E"/>
                </a:solidFill>
                <a:latin typeface="Calibri" pitchFamily="34" charset="0"/>
                <a:ea typeface="Calibri" pitchFamily="34" charset="-122"/>
                <a:cs typeface="Calibri" pitchFamily="34" charset="-120"/>
              </a:rPr>
              <a:t>•</a:t>
            </a:r>
            <a:endParaRPr lang="en-US" sz="1400" dirty="0"/>
          </a:p>
        </p:txBody>
      </p:sp>
      <p:sp>
        <p:nvSpPr>
          <p:cNvPr id="15" name="Text 13"/>
          <p:cNvSpPr/>
          <p:nvPr/>
        </p:nvSpPr>
        <p:spPr>
          <a:xfrm>
            <a:off x="1143000" y="4663440"/>
            <a:ext cx="4358488" cy="411480"/>
          </a:xfrm>
          <a:prstGeom prst="rect">
            <a:avLst/>
          </a:prstGeom>
          <a:noFill/>
          <a:ln/>
        </p:spPr>
        <p:txBody>
          <a:bodyPr wrap="square" lIns="0" tIns="0" rIns="0" bIns="0" rtlCol="0" anchor="t"/>
          <a:lstStyle/>
          <a:p>
            <a:pPr algn="l" indent="0" marL="0">
              <a:lnSpc>
                <a:spcPct val="125000"/>
              </a:lnSpc>
              <a:buNone/>
            </a:pPr>
            <a:r>
              <a:rPr lang="en-US" sz="1100" dirty="0">
                <a:solidFill>
                  <a:srgbClr val="1A1A1A"/>
                </a:solidFill>
                <a:latin typeface="Calibri" pitchFamily="34" charset="0"/>
                <a:ea typeface="Calibri" pitchFamily="34" charset="-122"/>
                <a:cs typeface="Calibri" pitchFamily="34" charset="-120"/>
              </a:rPr>
              <a:t>Distribution and marketing across BAi divisions</a:t>
            </a:r>
            <a:endParaRPr lang="en-US" sz="1100" dirty="0"/>
          </a:p>
        </p:txBody>
      </p:sp>
      <p:sp>
        <p:nvSpPr>
          <p:cNvPr id="16" name="Text 14"/>
          <p:cNvSpPr/>
          <p:nvPr/>
        </p:nvSpPr>
        <p:spPr>
          <a:xfrm>
            <a:off x="822960" y="5074920"/>
            <a:ext cx="274320" cy="365760"/>
          </a:xfrm>
          <a:prstGeom prst="rect">
            <a:avLst/>
          </a:prstGeom>
          <a:noFill/>
          <a:ln/>
        </p:spPr>
        <p:txBody>
          <a:bodyPr wrap="square" lIns="0" tIns="0" rIns="0" bIns="0" rtlCol="0" anchor="t"/>
          <a:lstStyle/>
          <a:p>
            <a:pPr algn="l" indent="0" marL="0">
              <a:buNone/>
            </a:pPr>
            <a:r>
              <a:rPr lang="en-US" sz="1400" b="1" dirty="0">
                <a:solidFill>
                  <a:srgbClr val="C58A4E"/>
                </a:solidFill>
                <a:latin typeface="Calibri" pitchFamily="34" charset="0"/>
                <a:ea typeface="Calibri" pitchFamily="34" charset="-122"/>
                <a:cs typeface="Calibri" pitchFamily="34" charset="-120"/>
              </a:rPr>
              <a:t>•</a:t>
            </a:r>
            <a:endParaRPr lang="en-US" sz="1400" dirty="0"/>
          </a:p>
        </p:txBody>
      </p:sp>
      <p:sp>
        <p:nvSpPr>
          <p:cNvPr id="17" name="Text 15"/>
          <p:cNvSpPr/>
          <p:nvPr/>
        </p:nvSpPr>
        <p:spPr>
          <a:xfrm>
            <a:off x="1143000" y="5074920"/>
            <a:ext cx="4358488" cy="411480"/>
          </a:xfrm>
          <a:prstGeom prst="rect">
            <a:avLst/>
          </a:prstGeom>
          <a:noFill/>
          <a:ln/>
        </p:spPr>
        <p:txBody>
          <a:bodyPr wrap="square" lIns="0" tIns="0" rIns="0" bIns="0" rtlCol="0" anchor="t"/>
          <a:lstStyle/>
          <a:p>
            <a:pPr algn="l" indent="0" marL="0">
              <a:lnSpc>
                <a:spcPct val="125000"/>
              </a:lnSpc>
              <a:buNone/>
            </a:pPr>
            <a:r>
              <a:rPr lang="en-US" sz="1100" dirty="0">
                <a:solidFill>
                  <a:srgbClr val="1A1A1A"/>
                </a:solidFill>
                <a:latin typeface="Calibri" pitchFamily="34" charset="0"/>
                <a:ea typeface="Calibri" pitchFamily="34" charset="-122"/>
                <a:cs typeface="Calibri" pitchFamily="34" charset="-120"/>
              </a:rPr>
              <a:t>Founder: Michael D. Calhoun · boardofadvisors.com</a:t>
            </a:r>
            <a:endParaRPr lang="en-US" sz="1100" dirty="0"/>
          </a:p>
        </p:txBody>
      </p:sp>
      <p:sp>
        <p:nvSpPr>
          <p:cNvPr id="18" name="Shape 16"/>
          <p:cNvSpPr/>
          <p:nvPr/>
        </p:nvSpPr>
        <p:spPr>
          <a:xfrm>
            <a:off x="6324448" y="2194560"/>
            <a:ext cx="5410048" cy="3703320"/>
          </a:xfrm>
          <a:prstGeom prst="rect">
            <a:avLst/>
          </a:prstGeom>
          <a:solidFill>
            <a:srgbClr val="0E2138"/>
          </a:solidFill>
          <a:ln w="12700">
            <a:solidFill>
              <a:srgbClr val="0E2138"/>
            </a:solidFill>
            <a:prstDash val="solid"/>
          </a:ln>
        </p:spPr>
      </p:sp>
      <p:sp>
        <p:nvSpPr>
          <p:cNvPr id="19" name="Text 17"/>
          <p:cNvSpPr/>
          <p:nvPr/>
        </p:nvSpPr>
        <p:spPr>
          <a:xfrm>
            <a:off x="6690208" y="2514600"/>
            <a:ext cx="4678528" cy="411480"/>
          </a:xfrm>
          <a:prstGeom prst="rect">
            <a:avLst/>
          </a:prstGeom>
          <a:noFill/>
          <a:ln/>
        </p:spPr>
        <p:txBody>
          <a:bodyPr wrap="square" lIns="0" tIns="0" rIns="0" bIns="0" rtlCol="0" anchor="ctr"/>
          <a:lstStyle/>
          <a:p>
            <a:pPr algn="l" indent="0" marL="0">
              <a:buNone/>
            </a:pPr>
            <a:r>
              <a:rPr lang="en-US" sz="2000" b="1" spc="200" kern="0" dirty="0">
                <a:solidFill>
                  <a:srgbClr val="FFFFFF"/>
                </a:solidFill>
                <a:latin typeface="Cambria" pitchFamily="34" charset="0"/>
                <a:ea typeface="Cambria" pitchFamily="34" charset="-122"/>
                <a:cs typeface="Cambria" pitchFamily="34" charset="-120"/>
              </a:rPr>
              <a:t>FOUNDERS FIRST ADVISORY</a:t>
            </a:r>
            <a:endParaRPr lang="en-US" sz="2000" dirty="0"/>
          </a:p>
        </p:txBody>
      </p:sp>
      <p:sp>
        <p:nvSpPr>
          <p:cNvPr id="20" name="Text 18"/>
          <p:cNvSpPr/>
          <p:nvPr/>
        </p:nvSpPr>
        <p:spPr>
          <a:xfrm>
            <a:off x="6690208" y="2971800"/>
            <a:ext cx="4678528" cy="320040"/>
          </a:xfrm>
          <a:prstGeom prst="rect">
            <a:avLst/>
          </a:prstGeom>
          <a:noFill/>
          <a:ln/>
        </p:spPr>
        <p:txBody>
          <a:bodyPr wrap="square" lIns="0" tIns="0" rIns="0" bIns="0" rtlCol="0" anchor="ctr"/>
          <a:lstStyle/>
          <a:p>
            <a:pPr algn="l" indent="0" marL="0">
              <a:buNone/>
            </a:pPr>
            <a:r>
              <a:rPr lang="en-US" sz="1100" i="1" dirty="0">
                <a:solidFill>
                  <a:srgbClr val="C58A4E"/>
                </a:solidFill>
                <a:latin typeface="Calibri" pitchFamily="34" charset="0"/>
                <a:ea typeface="Calibri" pitchFamily="34" charset="-122"/>
                <a:cs typeface="Calibri" pitchFamily="34" charset="-120"/>
              </a:rPr>
              <a:t>Sourcing · Structuring · Tax mechanics</a:t>
            </a:r>
            <a:endParaRPr lang="en-US" sz="1100" dirty="0"/>
          </a:p>
        </p:txBody>
      </p:sp>
      <p:sp>
        <p:nvSpPr>
          <p:cNvPr id="21" name="Text 19"/>
          <p:cNvSpPr/>
          <p:nvPr/>
        </p:nvSpPr>
        <p:spPr>
          <a:xfrm>
            <a:off x="6690208" y="3429000"/>
            <a:ext cx="274320" cy="365760"/>
          </a:xfrm>
          <a:prstGeom prst="rect">
            <a:avLst/>
          </a:prstGeom>
          <a:noFill/>
          <a:ln/>
        </p:spPr>
        <p:txBody>
          <a:bodyPr wrap="square" lIns="0" tIns="0" rIns="0" bIns="0" rtlCol="0" anchor="t"/>
          <a:lstStyle/>
          <a:p>
            <a:pPr algn="l" indent="0" marL="0">
              <a:buNone/>
            </a:pPr>
            <a:r>
              <a:rPr lang="en-US" sz="1400" b="1" dirty="0">
                <a:solidFill>
                  <a:srgbClr val="C58A4E"/>
                </a:solidFill>
                <a:latin typeface="Calibri" pitchFamily="34" charset="0"/>
                <a:ea typeface="Calibri" pitchFamily="34" charset="-122"/>
                <a:cs typeface="Calibri" pitchFamily="34" charset="-120"/>
              </a:rPr>
              <a:t>•</a:t>
            </a:r>
            <a:endParaRPr lang="en-US" sz="1400" dirty="0"/>
          </a:p>
        </p:txBody>
      </p:sp>
      <p:sp>
        <p:nvSpPr>
          <p:cNvPr id="22" name="Text 20"/>
          <p:cNvSpPr/>
          <p:nvPr/>
        </p:nvSpPr>
        <p:spPr>
          <a:xfrm>
            <a:off x="7010248" y="3429000"/>
            <a:ext cx="4358488" cy="411480"/>
          </a:xfrm>
          <a:prstGeom prst="rect">
            <a:avLst/>
          </a:prstGeom>
          <a:noFill/>
          <a:ln/>
        </p:spPr>
        <p:txBody>
          <a:bodyPr wrap="square" lIns="0" tIns="0" rIns="0" bIns="0" rtlCol="0" anchor="t"/>
          <a:lstStyle/>
          <a:p>
            <a:pPr algn="l" indent="0" marL="0">
              <a:lnSpc>
                <a:spcPct val="125000"/>
              </a:lnSpc>
              <a:buNone/>
            </a:pPr>
            <a:r>
              <a:rPr lang="en-US" sz="1100" dirty="0">
                <a:solidFill>
                  <a:srgbClr val="FFFFFF"/>
                </a:solidFill>
                <a:latin typeface="Calibri" pitchFamily="34" charset="0"/>
                <a:ea typeface="Calibri" pitchFamily="34" charset="-122"/>
                <a:cs typeface="Calibri" pitchFamily="34" charset="-120"/>
              </a:rPr>
              <a:t>§48E qualifying battery-asset sourcing</a:t>
            </a:r>
            <a:endParaRPr lang="en-US" sz="1100" dirty="0"/>
          </a:p>
        </p:txBody>
      </p:sp>
      <p:sp>
        <p:nvSpPr>
          <p:cNvPr id="23" name="Text 21"/>
          <p:cNvSpPr/>
          <p:nvPr/>
        </p:nvSpPr>
        <p:spPr>
          <a:xfrm>
            <a:off x="6690208" y="3840480"/>
            <a:ext cx="274320" cy="365760"/>
          </a:xfrm>
          <a:prstGeom prst="rect">
            <a:avLst/>
          </a:prstGeom>
          <a:noFill/>
          <a:ln/>
        </p:spPr>
        <p:txBody>
          <a:bodyPr wrap="square" lIns="0" tIns="0" rIns="0" bIns="0" rtlCol="0" anchor="t"/>
          <a:lstStyle/>
          <a:p>
            <a:pPr algn="l" indent="0" marL="0">
              <a:buNone/>
            </a:pPr>
            <a:r>
              <a:rPr lang="en-US" sz="1400" b="1" dirty="0">
                <a:solidFill>
                  <a:srgbClr val="C58A4E"/>
                </a:solidFill>
                <a:latin typeface="Calibri" pitchFamily="34" charset="0"/>
                <a:ea typeface="Calibri" pitchFamily="34" charset="-122"/>
                <a:cs typeface="Calibri" pitchFamily="34" charset="-120"/>
              </a:rPr>
              <a:t>•</a:t>
            </a:r>
            <a:endParaRPr lang="en-US" sz="1400" dirty="0"/>
          </a:p>
        </p:txBody>
      </p:sp>
      <p:sp>
        <p:nvSpPr>
          <p:cNvPr id="24" name="Text 22"/>
          <p:cNvSpPr/>
          <p:nvPr/>
        </p:nvSpPr>
        <p:spPr>
          <a:xfrm>
            <a:off x="7010248" y="3840480"/>
            <a:ext cx="4358488" cy="411480"/>
          </a:xfrm>
          <a:prstGeom prst="rect">
            <a:avLst/>
          </a:prstGeom>
          <a:noFill/>
          <a:ln/>
        </p:spPr>
        <p:txBody>
          <a:bodyPr wrap="square" lIns="0" tIns="0" rIns="0" bIns="0" rtlCol="0" anchor="t"/>
          <a:lstStyle/>
          <a:p>
            <a:pPr algn="l" indent="0" marL="0">
              <a:lnSpc>
                <a:spcPct val="125000"/>
              </a:lnSpc>
              <a:buNone/>
            </a:pPr>
            <a:r>
              <a:rPr lang="en-US" sz="1100" dirty="0">
                <a:solidFill>
                  <a:srgbClr val="FFFFFF"/>
                </a:solidFill>
                <a:latin typeface="Calibri" pitchFamily="34" charset="0"/>
                <a:ea typeface="Calibri" pitchFamily="34" charset="-122"/>
                <a:cs typeface="Calibri" pitchFamily="34" charset="-120"/>
              </a:rPr>
              <a:t>Structuring across §168(k), §50(c), §39, §6418</a:t>
            </a:r>
            <a:endParaRPr lang="en-US" sz="1100" dirty="0"/>
          </a:p>
        </p:txBody>
      </p:sp>
      <p:sp>
        <p:nvSpPr>
          <p:cNvPr id="25" name="Text 23"/>
          <p:cNvSpPr/>
          <p:nvPr/>
        </p:nvSpPr>
        <p:spPr>
          <a:xfrm>
            <a:off x="6690208" y="4251960"/>
            <a:ext cx="274320" cy="365760"/>
          </a:xfrm>
          <a:prstGeom prst="rect">
            <a:avLst/>
          </a:prstGeom>
          <a:noFill/>
          <a:ln/>
        </p:spPr>
        <p:txBody>
          <a:bodyPr wrap="square" lIns="0" tIns="0" rIns="0" bIns="0" rtlCol="0" anchor="t"/>
          <a:lstStyle/>
          <a:p>
            <a:pPr algn="l" indent="0" marL="0">
              <a:buNone/>
            </a:pPr>
            <a:r>
              <a:rPr lang="en-US" sz="1400" b="1" dirty="0">
                <a:solidFill>
                  <a:srgbClr val="C58A4E"/>
                </a:solidFill>
                <a:latin typeface="Calibri" pitchFamily="34" charset="0"/>
                <a:ea typeface="Calibri" pitchFamily="34" charset="-122"/>
                <a:cs typeface="Calibri" pitchFamily="34" charset="-120"/>
              </a:rPr>
              <a:t>•</a:t>
            </a:r>
            <a:endParaRPr lang="en-US" sz="1400" dirty="0"/>
          </a:p>
        </p:txBody>
      </p:sp>
      <p:sp>
        <p:nvSpPr>
          <p:cNvPr id="26" name="Text 24"/>
          <p:cNvSpPr/>
          <p:nvPr/>
        </p:nvSpPr>
        <p:spPr>
          <a:xfrm>
            <a:off x="7010248" y="4251960"/>
            <a:ext cx="4358488" cy="411480"/>
          </a:xfrm>
          <a:prstGeom prst="rect">
            <a:avLst/>
          </a:prstGeom>
          <a:noFill/>
          <a:ln/>
        </p:spPr>
        <p:txBody>
          <a:bodyPr wrap="square" lIns="0" tIns="0" rIns="0" bIns="0" rtlCol="0" anchor="t"/>
          <a:lstStyle/>
          <a:p>
            <a:pPr algn="l" indent="0" marL="0">
              <a:lnSpc>
                <a:spcPct val="125000"/>
              </a:lnSpc>
              <a:buNone/>
            </a:pPr>
            <a:r>
              <a:rPr lang="en-US" sz="1100" dirty="0">
                <a:solidFill>
                  <a:srgbClr val="FFFFFF"/>
                </a:solidFill>
                <a:latin typeface="Calibri" pitchFamily="34" charset="0"/>
                <a:ea typeface="Calibri" pitchFamily="34" charset="-122"/>
                <a:cs typeface="Calibri" pitchFamily="34" charset="-120"/>
              </a:rPr>
              <a:t>Deal documentation: PPM, subscription, security</a:t>
            </a:r>
            <a:endParaRPr lang="en-US" sz="1100" dirty="0"/>
          </a:p>
        </p:txBody>
      </p:sp>
      <p:sp>
        <p:nvSpPr>
          <p:cNvPr id="27" name="Text 25"/>
          <p:cNvSpPr/>
          <p:nvPr/>
        </p:nvSpPr>
        <p:spPr>
          <a:xfrm>
            <a:off x="6690208" y="4663440"/>
            <a:ext cx="274320" cy="365760"/>
          </a:xfrm>
          <a:prstGeom prst="rect">
            <a:avLst/>
          </a:prstGeom>
          <a:noFill/>
          <a:ln/>
        </p:spPr>
        <p:txBody>
          <a:bodyPr wrap="square" lIns="0" tIns="0" rIns="0" bIns="0" rtlCol="0" anchor="t"/>
          <a:lstStyle/>
          <a:p>
            <a:pPr algn="l" indent="0" marL="0">
              <a:buNone/>
            </a:pPr>
            <a:r>
              <a:rPr lang="en-US" sz="1400" b="1" dirty="0">
                <a:solidFill>
                  <a:srgbClr val="C58A4E"/>
                </a:solidFill>
                <a:latin typeface="Calibri" pitchFamily="34" charset="0"/>
                <a:ea typeface="Calibri" pitchFamily="34" charset="-122"/>
                <a:cs typeface="Calibri" pitchFamily="34" charset="-120"/>
              </a:rPr>
              <a:t>•</a:t>
            </a:r>
            <a:endParaRPr lang="en-US" sz="1400" dirty="0"/>
          </a:p>
        </p:txBody>
      </p:sp>
      <p:sp>
        <p:nvSpPr>
          <p:cNvPr id="28" name="Text 26"/>
          <p:cNvSpPr/>
          <p:nvPr/>
        </p:nvSpPr>
        <p:spPr>
          <a:xfrm>
            <a:off x="7010248" y="4663440"/>
            <a:ext cx="4358488" cy="411480"/>
          </a:xfrm>
          <a:prstGeom prst="rect">
            <a:avLst/>
          </a:prstGeom>
          <a:noFill/>
          <a:ln/>
        </p:spPr>
        <p:txBody>
          <a:bodyPr wrap="square" lIns="0" tIns="0" rIns="0" bIns="0" rtlCol="0" anchor="t"/>
          <a:lstStyle/>
          <a:p>
            <a:pPr algn="l" indent="0" marL="0">
              <a:lnSpc>
                <a:spcPct val="125000"/>
              </a:lnSpc>
              <a:buNone/>
            </a:pPr>
            <a:r>
              <a:rPr lang="en-US" sz="1100" dirty="0">
                <a:solidFill>
                  <a:srgbClr val="FFFFFF"/>
                </a:solidFill>
                <a:latin typeface="Calibri" pitchFamily="34" charset="0"/>
                <a:ea typeface="Calibri" pitchFamily="34" charset="-122"/>
                <a:cs typeface="Calibri" pitchFamily="34" charset="-120"/>
              </a:rPr>
              <a:t>Tax-credit transferability rails via §6418</a:t>
            </a:r>
            <a:endParaRPr lang="en-US" sz="1100" dirty="0"/>
          </a:p>
        </p:txBody>
      </p:sp>
      <p:sp>
        <p:nvSpPr>
          <p:cNvPr id="29" name="Text 27"/>
          <p:cNvSpPr/>
          <p:nvPr/>
        </p:nvSpPr>
        <p:spPr>
          <a:xfrm>
            <a:off x="6690208" y="5074920"/>
            <a:ext cx="274320" cy="365760"/>
          </a:xfrm>
          <a:prstGeom prst="rect">
            <a:avLst/>
          </a:prstGeom>
          <a:noFill/>
          <a:ln/>
        </p:spPr>
        <p:txBody>
          <a:bodyPr wrap="square" lIns="0" tIns="0" rIns="0" bIns="0" rtlCol="0" anchor="t"/>
          <a:lstStyle/>
          <a:p>
            <a:pPr algn="l" indent="0" marL="0">
              <a:buNone/>
            </a:pPr>
            <a:r>
              <a:rPr lang="en-US" sz="1400" b="1" dirty="0">
                <a:solidFill>
                  <a:srgbClr val="C58A4E"/>
                </a:solidFill>
                <a:latin typeface="Calibri" pitchFamily="34" charset="0"/>
                <a:ea typeface="Calibri" pitchFamily="34" charset="-122"/>
                <a:cs typeface="Calibri" pitchFamily="34" charset="-120"/>
              </a:rPr>
              <a:t>•</a:t>
            </a:r>
            <a:endParaRPr lang="en-US" sz="1400" dirty="0"/>
          </a:p>
        </p:txBody>
      </p:sp>
      <p:sp>
        <p:nvSpPr>
          <p:cNvPr id="30" name="Text 28"/>
          <p:cNvSpPr/>
          <p:nvPr/>
        </p:nvSpPr>
        <p:spPr>
          <a:xfrm>
            <a:off x="7010248" y="5074920"/>
            <a:ext cx="4358488" cy="411480"/>
          </a:xfrm>
          <a:prstGeom prst="rect">
            <a:avLst/>
          </a:prstGeom>
          <a:noFill/>
          <a:ln/>
        </p:spPr>
        <p:txBody>
          <a:bodyPr wrap="square" lIns="0" tIns="0" rIns="0" bIns="0" rtlCol="0" anchor="t"/>
          <a:lstStyle/>
          <a:p>
            <a:pPr algn="l" indent="0" marL="0">
              <a:lnSpc>
                <a:spcPct val="125000"/>
              </a:lnSpc>
              <a:buNone/>
            </a:pPr>
            <a:r>
              <a:rPr lang="en-US" sz="1100" dirty="0">
                <a:solidFill>
                  <a:srgbClr val="FFFFFF"/>
                </a:solidFill>
                <a:latin typeface="Calibri" pitchFamily="34" charset="0"/>
                <a:ea typeface="Calibri" pitchFamily="34" charset="-122"/>
                <a:cs typeface="Calibri" pitchFamily="34" charset="-120"/>
              </a:rPr>
              <a:t>Founder: Corbin Cowan · foundersfirst.io</a:t>
            </a:r>
            <a:endParaRPr lang="en-US" sz="1100" dirty="0"/>
          </a:p>
        </p:txBody>
      </p:sp>
      <p:sp>
        <p:nvSpPr>
          <p:cNvPr id="31" name="Text 29"/>
          <p:cNvSpPr/>
          <p:nvPr/>
        </p:nvSpPr>
        <p:spPr>
          <a:xfrm>
            <a:off x="457200" y="5989320"/>
            <a:ext cx="11277295" cy="365760"/>
          </a:xfrm>
          <a:prstGeom prst="rect">
            <a:avLst/>
          </a:prstGeom>
          <a:noFill/>
          <a:ln/>
        </p:spPr>
        <p:txBody>
          <a:bodyPr wrap="square" lIns="0" tIns="0" rIns="0" bIns="0" rtlCol="0" anchor="ctr"/>
          <a:lstStyle/>
          <a:p>
            <a:pPr algn="ctr" indent="0" marL="0">
              <a:buNone/>
            </a:pPr>
            <a:r>
              <a:rPr lang="en-US" sz="1300" i="1" dirty="0">
                <a:solidFill>
                  <a:srgbClr val="C58A4E"/>
                </a:solidFill>
                <a:latin typeface="Cambria" pitchFamily="34" charset="0"/>
                <a:ea typeface="Cambria" pitchFamily="34" charset="-122"/>
                <a:cs typeface="Cambria" pitchFamily="34" charset="-120"/>
              </a:rPr>
              <a:t>Joint offering. Co-equal credibility. One product, two organizations behind it.</a:t>
            </a:r>
            <a:endParaRPr lang="en-US" sz="1300" dirty="0"/>
          </a:p>
        </p:txBody>
      </p:sp>
      <p:sp>
        <p:nvSpPr>
          <p:cNvPr id="32" name="Text 30"/>
          <p:cNvSpPr/>
          <p:nvPr/>
        </p:nvSpPr>
        <p:spPr>
          <a:xfrm>
            <a:off x="457200" y="6492240"/>
            <a:ext cx="8686800" cy="201168"/>
          </a:xfrm>
          <a:prstGeom prst="rect">
            <a:avLst/>
          </a:prstGeom>
          <a:noFill/>
          <a:ln/>
        </p:spPr>
        <p:txBody>
          <a:bodyPr wrap="square" lIns="0" tIns="0" rIns="0" bIns="0" rtlCol="0" anchor="ctr"/>
          <a:lstStyle/>
          <a:p>
            <a:pPr algn="l" indent="0" marL="0">
              <a:buNone/>
            </a:pPr>
            <a:r>
              <a:rPr lang="en-US" sz="750" spc="300" kern="0" dirty="0">
                <a:solidFill>
                  <a:srgbClr val="5D6B7C"/>
                </a:solidFill>
                <a:latin typeface="Calibri" pitchFamily="34" charset="0"/>
                <a:ea typeface="Calibri" pitchFamily="34" charset="-122"/>
                <a:cs typeface="Calibri" pitchFamily="34" charset="-120"/>
              </a:rPr>
              <a:t>CONFIDENTIAL  ·  NOT AN OFFER OF SECURITIES  ·  ACCREDITED BUYERS ONLY</a:t>
            </a:r>
            <a:endParaRPr lang="en-US" sz="750" dirty="0"/>
          </a:p>
        </p:txBody>
      </p:sp>
      <p:sp>
        <p:nvSpPr>
          <p:cNvPr id="33" name="Text 31"/>
          <p:cNvSpPr/>
          <p:nvPr/>
        </p:nvSpPr>
        <p:spPr>
          <a:xfrm>
            <a:off x="10911535" y="6492240"/>
            <a:ext cx="822960" cy="201168"/>
          </a:xfrm>
          <a:prstGeom prst="rect">
            <a:avLst/>
          </a:prstGeom>
          <a:noFill/>
          <a:ln/>
        </p:spPr>
        <p:txBody>
          <a:bodyPr wrap="square" lIns="0" tIns="0" rIns="0" bIns="0" rtlCol="0" anchor="ctr"/>
          <a:lstStyle/>
          <a:p>
            <a:pPr algn="r" indent="0" marL="0">
              <a:buNone/>
            </a:pPr>
            <a:r>
              <a:rPr lang="en-US" sz="800" b="1" spc="300" kern="0" dirty="0">
                <a:solidFill>
                  <a:srgbClr val="5D6B7C"/>
                </a:solidFill>
                <a:latin typeface="Calibri" pitchFamily="34" charset="0"/>
                <a:ea typeface="Calibri" pitchFamily="34" charset="-122"/>
                <a:cs typeface="Calibri" pitchFamily="34" charset="-120"/>
              </a:rPr>
              <a:t>12 / 13</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E2138"/>
        </a:solidFill>
      </p:bgPr>
    </p:bg>
    <p:spTree>
      <p:nvGrpSpPr>
        <p:cNvPr id="1" name=""/>
        <p:cNvGrpSpPr/>
        <p:nvPr/>
      </p:nvGrpSpPr>
      <p:grpSpPr>
        <a:xfrm>
          <a:off x="0" y="0"/>
          <a:ext cx="0" cy="0"/>
          <a:chOff x="0" y="0"/>
          <a:chExt cx="0" cy="0"/>
        </a:xfrm>
      </p:grpSpPr>
      <p:sp>
        <p:nvSpPr>
          <p:cNvPr id="2" name="Text 0"/>
          <p:cNvSpPr/>
          <p:nvPr/>
        </p:nvSpPr>
        <p:spPr>
          <a:xfrm>
            <a:off x="457200" y="320040"/>
            <a:ext cx="6858000" cy="274320"/>
          </a:xfrm>
          <a:prstGeom prst="rect">
            <a:avLst/>
          </a:prstGeom>
          <a:noFill/>
          <a:ln/>
        </p:spPr>
        <p:txBody>
          <a:bodyPr wrap="square" lIns="0" tIns="0" rIns="0" bIns="0" rtlCol="0" anchor="ctr"/>
          <a:lstStyle/>
          <a:p>
            <a:pPr algn="l" indent="0" marL="0">
              <a:buNone/>
            </a:pPr>
            <a:r>
              <a:rPr lang="en-US" sz="900" b="1" spc="400" kern="0" dirty="0">
                <a:solidFill>
                  <a:srgbClr val="C58A4E"/>
                </a:solidFill>
                <a:latin typeface="Calibri" pitchFamily="34" charset="0"/>
                <a:ea typeface="Calibri" pitchFamily="34" charset="-122"/>
                <a:cs typeface="Calibri" pitchFamily="34" charset="-120"/>
              </a:rPr>
              <a:t>13</a:t>
            </a:r>
            <a:pPr algn="l" indent="0" marL="0">
              <a:buNone/>
            </a:pPr>
            <a:r>
              <a:rPr lang="en-US" sz="900" dirty="0">
                <a:solidFill>
                  <a:srgbClr val="C58A4E"/>
                </a:solidFill>
                <a:latin typeface="Calibri" pitchFamily="34" charset="0"/>
                <a:ea typeface="Calibri" pitchFamily="34" charset="-122"/>
                <a:cs typeface="Calibri" pitchFamily="34" charset="-120"/>
              </a:rPr>
              <a:t>   </a:t>
            </a:r>
            <a:pPr algn="l" indent="0" marL="0">
              <a:buNone/>
            </a:pPr>
            <a:r>
              <a:rPr lang="en-US" sz="900" b="1" spc="400" kern="0" dirty="0">
                <a:solidFill>
                  <a:srgbClr val="C58A4E"/>
                </a:solidFill>
                <a:latin typeface="Calibri" pitchFamily="34" charset="0"/>
                <a:ea typeface="Calibri" pitchFamily="34" charset="-122"/>
                <a:cs typeface="Calibri" pitchFamily="34" charset="-120"/>
              </a:rPr>
              <a:t>RESERVE YOUR ALLOCATION</a:t>
            </a:r>
            <a:endParaRPr lang="en-US" sz="900" dirty="0"/>
          </a:p>
        </p:txBody>
      </p:sp>
      <p:sp>
        <p:nvSpPr>
          <p:cNvPr id="3" name="Text 1"/>
          <p:cNvSpPr/>
          <p:nvPr/>
        </p:nvSpPr>
        <p:spPr>
          <a:xfrm>
            <a:off x="6858000" y="320040"/>
            <a:ext cx="4876495" cy="274320"/>
          </a:xfrm>
          <a:prstGeom prst="rect">
            <a:avLst/>
          </a:prstGeom>
          <a:noFill/>
          <a:ln/>
        </p:spPr>
        <p:txBody>
          <a:bodyPr wrap="square" lIns="0" tIns="0" rIns="0" bIns="0" rtlCol="0" anchor="ctr"/>
          <a:lstStyle/>
          <a:p>
            <a:pPr algn="r" indent="0" marL="0">
              <a:buNone/>
            </a:pPr>
            <a:r>
              <a:rPr lang="en-US" sz="900" spc="300" kern="0" dirty="0">
                <a:solidFill>
                  <a:srgbClr val="C58A4E"/>
                </a:solidFill>
                <a:latin typeface="Calibri" pitchFamily="34" charset="0"/>
                <a:ea typeface="Calibri" pitchFamily="34" charset="-122"/>
                <a:cs typeface="Calibri" pitchFamily="34" charset="-120"/>
              </a:rPr>
              <a:t>BoA  ×  FOUNDERS FIRST ADVISORY</a:t>
            </a:r>
            <a:endParaRPr lang="en-US" sz="900" dirty="0"/>
          </a:p>
        </p:txBody>
      </p:sp>
      <p:sp>
        <p:nvSpPr>
          <p:cNvPr id="4" name="Text 2"/>
          <p:cNvSpPr/>
          <p:nvPr/>
        </p:nvSpPr>
        <p:spPr>
          <a:xfrm>
            <a:off x="548640" y="960120"/>
            <a:ext cx="11094415" cy="822960"/>
          </a:xfrm>
          <a:prstGeom prst="rect">
            <a:avLst/>
          </a:prstGeom>
          <a:noFill/>
          <a:ln/>
        </p:spPr>
        <p:txBody>
          <a:bodyPr wrap="square" lIns="0" tIns="0" rIns="0" bIns="0" rtlCol="0" anchor="ctr"/>
          <a:lstStyle/>
          <a:p>
            <a:pPr algn="l" indent="0" marL="0">
              <a:buNone/>
            </a:pPr>
            <a:r>
              <a:rPr lang="en-US" sz="4400" dirty="0">
                <a:solidFill>
                  <a:srgbClr val="FFFFFF"/>
                </a:solidFill>
                <a:latin typeface="Cambria" pitchFamily="34" charset="0"/>
                <a:ea typeface="Cambria" pitchFamily="34" charset="-122"/>
                <a:cs typeface="Cambria" pitchFamily="34" charset="-120"/>
              </a:rPr>
              <a:t>Reserve your allocation.</a:t>
            </a:r>
            <a:endParaRPr lang="en-US" sz="4400" dirty="0"/>
          </a:p>
        </p:txBody>
      </p:sp>
      <p:sp>
        <p:nvSpPr>
          <p:cNvPr id="5" name="Text 3"/>
          <p:cNvSpPr/>
          <p:nvPr/>
        </p:nvSpPr>
        <p:spPr>
          <a:xfrm>
            <a:off x="548640" y="1783080"/>
            <a:ext cx="11094415" cy="365760"/>
          </a:xfrm>
          <a:prstGeom prst="rect">
            <a:avLst/>
          </a:prstGeom>
          <a:noFill/>
          <a:ln/>
        </p:spPr>
        <p:txBody>
          <a:bodyPr wrap="square" lIns="0" tIns="0" rIns="0" bIns="0" rtlCol="0" anchor="ctr"/>
          <a:lstStyle/>
          <a:p>
            <a:pPr algn="l" indent="0" marL="0">
              <a:buNone/>
            </a:pPr>
            <a:r>
              <a:rPr lang="en-US" sz="1600" i="1" dirty="0">
                <a:solidFill>
                  <a:srgbClr val="CADCFC"/>
                </a:solidFill>
                <a:latin typeface="Cambria" pitchFamily="34" charset="0"/>
                <a:ea typeface="Cambria" pitchFamily="34" charset="-122"/>
                <a:cs typeface="Cambria" pitchFamily="34" charset="-120"/>
              </a:rPr>
              <a:t>Specific. Time-bound. Limited by inventory and tax-year deadlines.</a:t>
            </a:r>
            <a:endParaRPr lang="en-US" sz="1600" dirty="0"/>
          </a:p>
        </p:txBody>
      </p:sp>
      <p:sp>
        <p:nvSpPr>
          <p:cNvPr id="6" name="Shape 4"/>
          <p:cNvSpPr/>
          <p:nvPr/>
        </p:nvSpPr>
        <p:spPr>
          <a:xfrm>
            <a:off x="548640" y="2423160"/>
            <a:ext cx="5410048" cy="0"/>
          </a:xfrm>
          <a:prstGeom prst="line">
            <a:avLst/>
          </a:prstGeom>
          <a:noFill/>
          <a:ln w="12700">
            <a:solidFill>
              <a:srgbClr val="C58A4E"/>
            </a:solidFill>
            <a:prstDash val="solid"/>
          </a:ln>
        </p:spPr>
      </p:sp>
      <p:sp>
        <p:nvSpPr>
          <p:cNvPr id="7" name="Text 5"/>
          <p:cNvSpPr/>
          <p:nvPr/>
        </p:nvSpPr>
        <p:spPr>
          <a:xfrm>
            <a:off x="548640" y="2514600"/>
            <a:ext cx="5410048" cy="868680"/>
          </a:xfrm>
          <a:prstGeom prst="rect">
            <a:avLst/>
          </a:prstGeom>
          <a:noFill/>
          <a:ln/>
        </p:spPr>
        <p:txBody>
          <a:bodyPr wrap="square" lIns="0" tIns="0" rIns="0" bIns="0" rtlCol="0" anchor="t"/>
          <a:lstStyle/>
          <a:p>
            <a:pPr algn="l" indent="0" marL="0">
              <a:buNone/>
            </a:pPr>
            <a:r>
              <a:rPr lang="en-US" sz="5200" b="1" dirty="0">
                <a:solidFill>
                  <a:srgbClr val="C58A4E"/>
                </a:solidFill>
                <a:latin typeface="Calibri" pitchFamily="34" charset="0"/>
                <a:ea typeface="Calibri" pitchFamily="34" charset="-122"/>
                <a:cs typeface="Calibri" pitchFamily="34" charset="-120"/>
              </a:rPr>
              <a:t>$0.34</a:t>
            </a:r>
            <a:endParaRPr lang="en-US" sz="5200" dirty="0"/>
          </a:p>
        </p:txBody>
      </p:sp>
      <p:sp>
        <p:nvSpPr>
          <p:cNvPr id="8" name="Text 6"/>
          <p:cNvSpPr/>
          <p:nvPr/>
        </p:nvSpPr>
        <p:spPr>
          <a:xfrm>
            <a:off x="548640" y="3383280"/>
            <a:ext cx="5410048" cy="365760"/>
          </a:xfrm>
          <a:prstGeom prst="rect">
            <a:avLst/>
          </a:prstGeom>
          <a:noFill/>
          <a:ln/>
        </p:spPr>
        <p:txBody>
          <a:bodyPr wrap="square" lIns="0" tIns="0" rIns="0" bIns="0" rtlCol="0" anchor="t"/>
          <a:lstStyle/>
          <a:p>
            <a:pPr algn="l" indent="0" marL="0">
              <a:buNone/>
            </a:pPr>
            <a:r>
              <a:rPr lang="en-US" sz="1100" i="1" dirty="0">
                <a:solidFill>
                  <a:srgbClr val="FFFFFF"/>
                </a:solidFill>
                <a:latin typeface="Calibri" pitchFamily="34" charset="0"/>
                <a:ea typeface="Calibri" pitchFamily="34" charset="-122"/>
                <a:cs typeface="Calibri" pitchFamily="34" charset="-120"/>
              </a:rPr>
              <a:t>After-tax cost per $1 of asset owned</a:t>
            </a:r>
            <a:endParaRPr lang="en-US" sz="1100" dirty="0"/>
          </a:p>
        </p:txBody>
      </p:sp>
      <p:sp>
        <p:nvSpPr>
          <p:cNvPr id="9" name="Shape 7"/>
          <p:cNvSpPr/>
          <p:nvPr/>
        </p:nvSpPr>
        <p:spPr>
          <a:xfrm>
            <a:off x="6233008" y="2423160"/>
            <a:ext cx="5410048" cy="0"/>
          </a:xfrm>
          <a:prstGeom prst="line">
            <a:avLst/>
          </a:prstGeom>
          <a:noFill/>
          <a:ln w="12700">
            <a:solidFill>
              <a:srgbClr val="C58A4E"/>
            </a:solidFill>
            <a:prstDash val="solid"/>
          </a:ln>
        </p:spPr>
      </p:sp>
      <p:sp>
        <p:nvSpPr>
          <p:cNvPr id="10" name="Text 8"/>
          <p:cNvSpPr/>
          <p:nvPr/>
        </p:nvSpPr>
        <p:spPr>
          <a:xfrm>
            <a:off x="6233008" y="2514600"/>
            <a:ext cx="5410048" cy="868680"/>
          </a:xfrm>
          <a:prstGeom prst="rect">
            <a:avLst/>
          </a:prstGeom>
          <a:noFill/>
          <a:ln/>
        </p:spPr>
        <p:txBody>
          <a:bodyPr wrap="square" lIns="0" tIns="0" rIns="0" bIns="0" rtlCol="0" anchor="t"/>
          <a:lstStyle/>
          <a:p>
            <a:pPr algn="l" indent="0" marL="0">
              <a:buNone/>
            </a:pPr>
            <a:r>
              <a:rPr lang="en-US" sz="5200" b="1" dirty="0">
                <a:solidFill>
                  <a:srgbClr val="C58A4E"/>
                </a:solidFill>
                <a:latin typeface="Calibri" pitchFamily="34" charset="0"/>
                <a:ea typeface="Calibri" pitchFamily="34" charset="-122"/>
                <a:cs typeface="Calibri" pitchFamily="34" charset="-120"/>
              </a:rPr>
              <a:t>$657K</a:t>
            </a:r>
            <a:endParaRPr lang="en-US" sz="5200" dirty="0"/>
          </a:p>
        </p:txBody>
      </p:sp>
      <p:sp>
        <p:nvSpPr>
          <p:cNvPr id="11" name="Text 9"/>
          <p:cNvSpPr/>
          <p:nvPr/>
        </p:nvSpPr>
        <p:spPr>
          <a:xfrm>
            <a:off x="6233008" y="3383280"/>
            <a:ext cx="5410048" cy="365760"/>
          </a:xfrm>
          <a:prstGeom prst="rect">
            <a:avLst/>
          </a:prstGeom>
          <a:noFill/>
          <a:ln/>
        </p:spPr>
        <p:txBody>
          <a:bodyPr wrap="square" lIns="0" tIns="0" rIns="0" bIns="0" rtlCol="0" anchor="t"/>
          <a:lstStyle/>
          <a:p>
            <a:pPr algn="l" indent="0" marL="0">
              <a:buNone/>
            </a:pPr>
            <a:r>
              <a:rPr lang="en-US" sz="1100" i="1" dirty="0">
                <a:solidFill>
                  <a:srgbClr val="FFFFFF"/>
                </a:solidFill>
                <a:latin typeface="Calibri" pitchFamily="34" charset="0"/>
                <a:ea typeface="Calibri" pitchFamily="34" charset="-122"/>
                <a:cs typeface="Calibri" pitchFamily="34" charset="-120"/>
              </a:rPr>
              <a:t>Year-0 tax benefit per $1M deployed</a:t>
            </a:r>
            <a:endParaRPr lang="en-US" sz="1100" dirty="0"/>
          </a:p>
        </p:txBody>
      </p:sp>
      <p:sp>
        <p:nvSpPr>
          <p:cNvPr id="12" name="Shape 10"/>
          <p:cNvSpPr/>
          <p:nvPr/>
        </p:nvSpPr>
        <p:spPr>
          <a:xfrm>
            <a:off x="548640" y="4023360"/>
            <a:ext cx="5410048" cy="0"/>
          </a:xfrm>
          <a:prstGeom prst="line">
            <a:avLst/>
          </a:prstGeom>
          <a:noFill/>
          <a:ln w="12700">
            <a:solidFill>
              <a:srgbClr val="C58A4E"/>
            </a:solidFill>
            <a:prstDash val="solid"/>
          </a:ln>
        </p:spPr>
      </p:sp>
      <p:sp>
        <p:nvSpPr>
          <p:cNvPr id="13" name="Text 11"/>
          <p:cNvSpPr/>
          <p:nvPr/>
        </p:nvSpPr>
        <p:spPr>
          <a:xfrm>
            <a:off x="548640" y="4114800"/>
            <a:ext cx="5410048" cy="868680"/>
          </a:xfrm>
          <a:prstGeom prst="rect">
            <a:avLst/>
          </a:prstGeom>
          <a:noFill/>
          <a:ln/>
        </p:spPr>
        <p:txBody>
          <a:bodyPr wrap="square" lIns="0" tIns="0" rIns="0" bIns="0" rtlCol="0" anchor="t"/>
          <a:lstStyle/>
          <a:p>
            <a:pPr algn="l" indent="0" marL="0">
              <a:buNone/>
            </a:pPr>
            <a:r>
              <a:rPr lang="en-US" sz="5200" b="1" dirty="0">
                <a:solidFill>
                  <a:srgbClr val="C58A4E"/>
                </a:solidFill>
                <a:latin typeface="Calibri" pitchFamily="34" charset="0"/>
                <a:ea typeface="Calibri" pitchFamily="34" charset="-122"/>
                <a:cs typeface="Calibri" pitchFamily="34" charset="-120"/>
              </a:rPr>
              <a:t>100%</a:t>
            </a:r>
            <a:endParaRPr lang="en-US" sz="5200" dirty="0"/>
          </a:p>
        </p:txBody>
      </p:sp>
      <p:sp>
        <p:nvSpPr>
          <p:cNvPr id="14" name="Text 12"/>
          <p:cNvSpPr/>
          <p:nvPr/>
        </p:nvSpPr>
        <p:spPr>
          <a:xfrm>
            <a:off x="548640" y="4983480"/>
            <a:ext cx="5410048" cy="365760"/>
          </a:xfrm>
          <a:prstGeom prst="rect">
            <a:avLst/>
          </a:prstGeom>
          <a:noFill/>
          <a:ln/>
        </p:spPr>
        <p:txBody>
          <a:bodyPr wrap="square" lIns="0" tIns="0" rIns="0" bIns="0" rtlCol="0" anchor="t"/>
          <a:lstStyle/>
          <a:p>
            <a:pPr algn="l" indent="0" marL="0">
              <a:buNone/>
            </a:pPr>
            <a:r>
              <a:rPr lang="en-US" sz="1100" i="1" dirty="0">
                <a:solidFill>
                  <a:srgbClr val="FFFFFF"/>
                </a:solidFill>
                <a:latin typeface="Calibri" pitchFamily="34" charset="0"/>
                <a:ea typeface="Calibri" pitchFamily="34" charset="-122"/>
                <a:cs typeface="Calibri" pitchFamily="34" charset="-120"/>
              </a:rPr>
              <a:t>Bonus depreciation under OBBBA</a:t>
            </a:r>
            <a:endParaRPr lang="en-US" sz="1100" dirty="0"/>
          </a:p>
        </p:txBody>
      </p:sp>
      <p:sp>
        <p:nvSpPr>
          <p:cNvPr id="15" name="Shape 13"/>
          <p:cNvSpPr/>
          <p:nvPr/>
        </p:nvSpPr>
        <p:spPr>
          <a:xfrm>
            <a:off x="6233008" y="4023360"/>
            <a:ext cx="5410048" cy="0"/>
          </a:xfrm>
          <a:prstGeom prst="line">
            <a:avLst/>
          </a:prstGeom>
          <a:noFill/>
          <a:ln w="12700">
            <a:solidFill>
              <a:srgbClr val="C58A4E"/>
            </a:solidFill>
            <a:prstDash val="solid"/>
          </a:ln>
        </p:spPr>
      </p:sp>
      <p:sp>
        <p:nvSpPr>
          <p:cNvPr id="16" name="Text 14"/>
          <p:cNvSpPr/>
          <p:nvPr/>
        </p:nvSpPr>
        <p:spPr>
          <a:xfrm>
            <a:off x="6233008" y="4114800"/>
            <a:ext cx="5410048" cy="868680"/>
          </a:xfrm>
          <a:prstGeom prst="rect">
            <a:avLst/>
          </a:prstGeom>
          <a:noFill/>
          <a:ln/>
        </p:spPr>
        <p:txBody>
          <a:bodyPr wrap="square" lIns="0" tIns="0" rIns="0" bIns="0" rtlCol="0" anchor="t"/>
          <a:lstStyle/>
          <a:p>
            <a:pPr algn="l" indent="0" marL="0">
              <a:buNone/>
            </a:pPr>
            <a:r>
              <a:rPr lang="en-US" sz="5200" b="1" dirty="0">
                <a:solidFill>
                  <a:srgbClr val="C58A4E"/>
                </a:solidFill>
                <a:latin typeface="Calibri" pitchFamily="34" charset="0"/>
                <a:ea typeface="Calibri" pitchFamily="34" charset="-122"/>
                <a:cs typeface="Calibri" pitchFamily="34" charset="-120"/>
              </a:rPr>
              <a:t>30%</a:t>
            </a:r>
            <a:endParaRPr lang="en-US" sz="5200" dirty="0"/>
          </a:p>
        </p:txBody>
      </p:sp>
      <p:sp>
        <p:nvSpPr>
          <p:cNvPr id="17" name="Text 15"/>
          <p:cNvSpPr/>
          <p:nvPr/>
        </p:nvSpPr>
        <p:spPr>
          <a:xfrm>
            <a:off x="6233008" y="4983480"/>
            <a:ext cx="5410048" cy="365760"/>
          </a:xfrm>
          <a:prstGeom prst="rect">
            <a:avLst/>
          </a:prstGeom>
          <a:noFill/>
          <a:ln/>
        </p:spPr>
        <p:txBody>
          <a:bodyPr wrap="square" lIns="0" tIns="0" rIns="0" bIns="0" rtlCol="0" anchor="t"/>
          <a:lstStyle/>
          <a:p>
            <a:pPr algn="l" indent="0" marL="0">
              <a:buNone/>
            </a:pPr>
            <a:r>
              <a:rPr lang="en-US" sz="1100" i="1" dirty="0">
                <a:solidFill>
                  <a:srgbClr val="FFFFFF"/>
                </a:solidFill>
                <a:latin typeface="Calibri" pitchFamily="34" charset="0"/>
                <a:ea typeface="Calibri" pitchFamily="34" charset="-122"/>
                <a:cs typeface="Calibri" pitchFamily="34" charset="-120"/>
              </a:rPr>
              <a:t>Base §48E ITC with PWA (path to 50% with adders)</a:t>
            </a:r>
            <a:endParaRPr lang="en-US" sz="1100" dirty="0"/>
          </a:p>
        </p:txBody>
      </p:sp>
      <p:sp>
        <p:nvSpPr>
          <p:cNvPr id="18" name="Text 16"/>
          <p:cNvSpPr/>
          <p:nvPr/>
        </p:nvSpPr>
        <p:spPr>
          <a:xfrm>
            <a:off x="548640" y="5532120"/>
            <a:ext cx="11094415" cy="365760"/>
          </a:xfrm>
          <a:prstGeom prst="rect">
            <a:avLst/>
          </a:prstGeom>
          <a:noFill/>
          <a:ln/>
        </p:spPr>
        <p:txBody>
          <a:bodyPr wrap="square" lIns="0" tIns="0" rIns="0" bIns="0" rtlCol="0" anchor="ctr"/>
          <a:lstStyle/>
          <a:p>
            <a:pPr algn="l" indent="0" marL="0">
              <a:buNone/>
            </a:pPr>
            <a:r>
              <a:rPr lang="en-US" sz="1300" b="1" spc="400" kern="0" dirty="0">
                <a:solidFill>
                  <a:srgbClr val="C58A4E"/>
                </a:solidFill>
                <a:latin typeface="Calibri" pitchFamily="34" charset="0"/>
                <a:ea typeface="Calibri" pitchFamily="34" charset="-122"/>
                <a:cs typeface="Calibri" pitchFamily="34" charset="-120"/>
              </a:rPr>
              <a:t>NEXT STEP   </a:t>
            </a:r>
            <a:pPr algn="l" indent="0" marL="0">
              <a:buNone/>
            </a:pPr>
            <a:r>
              <a:rPr lang="en-US" sz="1300" dirty="0">
                <a:solidFill>
                  <a:srgbClr val="FFFFFF"/>
                </a:solidFill>
                <a:latin typeface="Calibri" pitchFamily="34" charset="0"/>
                <a:ea typeface="Calibri" pitchFamily="34" charset="-122"/>
                <a:cs typeface="Calibri" pitchFamily="34" charset="-120"/>
              </a:rPr>
              <a:t>A 30-minute qualification call. Minimum allocation $250,000. Tax-year deadlines apply.</a:t>
            </a:r>
            <a:endParaRPr lang="en-US" sz="1300" dirty="0"/>
          </a:p>
        </p:txBody>
      </p:sp>
      <p:sp>
        <p:nvSpPr>
          <p:cNvPr id="19" name="Text 17"/>
          <p:cNvSpPr/>
          <p:nvPr/>
        </p:nvSpPr>
        <p:spPr>
          <a:xfrm>
            <a:off x="548640" y="5943600"/>
            <a:ext cx="11094415" cy="320040"/>
          </a:xfrm>
          <a:prstGeom prst="rect">
            <a:avLst/>
          </a:prstGeom>
          <a:noFill/>
          <a:ln/>
        </p:spPr>
        <p:txBody>
          <a:bodyPr wrap="square" lIns="0" tIns="0" rIns="0" bIns="0" rtlCol="0" anchor="ctr"/>
          <a:lstStyle/>
          <a:p>
            <a:pPr algn="l" indent="0" marL="0">
              <a:buNone/>
            </a:pPr>
            <a:r>
              <a:rPr lang="en-US" sz="1200" b="1" dirty="0">
                <a:solidFill>
                  <a:srgbClr val="FFFFFF"/>
                </a:solidFill>
                <a:latin typeface="Calibri" pitchFamily="34" charset="0"/>
                <a:ea typeface="Calibri" pitchFamily="34" charset="-122"/>
                <a:cs typeface="Calibri" pitchFamily="34" charset="-120"/>
              </a:rPr>
              <a:t>Michael D. Calhoun</a:t>
            </a:r>
            <a:pPr algn="l" indent="0" marL="0">
              <a:buNone/>
            </a:pPr>
            <a:r>
              <a:rPr lang="en-US" sz="1200" dirty="0">
                <a:solidFill>
                  <a:srgbClr val="CADCFC"/>
                </a:solidFill>
                <a:latin typeface="Calibri" pitchFamily="34" charset="0"/>
                <a:ea typeface="Calibri" pitchFamily="34" charset="-122"/>
                <a:cs typeface="Calibri" pitchFamily="34" charset="-120"/>
              </a:rPr>
              <a:t>  ·  mdc@boardofadvisors.com</a:t>
            </a:r>
            <a:pPr algn="l" indent="0" marL="0">
              <a:buNone/>
            </a:pPr>
            <a:r>
              <a:rPr lang="en-US" sz="1200" dirty="0">
                <a:solidFill>
                  <a:srgbClr val="CADCFC"/>
                </a:solidFill>
                <a:latin typeface="Calibri" pitchFamily="34" charset="0"/>
                <a:ea typeface="Calibri" pitchFamily="34" charset="-122"/>
                <a:cs typeface="Calibri" pitchFamily="34" charset="-120"/>
              </a:rPr>
              <a:t>          </a:t>
            </a:r>
            <a:pPr algn="l" indent="0" marL="0">
              <a:buNone/>
            </a:pPr>
            <a:r>
              <a:rPr lang="en-US" sz="1200" b="1" dirty="0">
                <a:solidFill>
                  <a:srgbClr val="FFFFFF"/>
                </a:solidFill>
                <a:latin typeface="Calibri" pitchFamily="34" charset="0"/>
                <a:ea typeface="Calibri" pitchFamily="34" charset="-122"/>
                <a:cs typeface="Calibri" pitchFamily="34" charset="-120"/>
              </a:rPr>
              <a:t>Corbin Cowan</a:t>
            </a:r>
            <a:pPr algn="l" indent="0" marL="0">
              <a:buNone/>
            </a:pPr>
            <a:r>
              <a:rPr lang="en-US" sz="1200" dirty="0">
                <a:solidFill>
                  <a:srgbClr val="CADCFC"/>
                </a:solidFill>
                <a:latin typeface="Calibri" pitchFamily="34" charset="0"/>
                <a:ea typeface="Calibri" pitchFamily="34" charset="-122"/>
                <a:cs typeface="Calibri" pitchFamily="34" charset="-120"/>
              </a:rPr>
              <a:t>  ·  corbin@foundersfirst.io</a:t>
            </a:r>
            <a:endParaRPr lang="en-US" sz="1200" dirty="0"/>
          </a:p>
        </p:txBody>
      </p:sp>
      <p:sp>
        <p:nvSpPr>
          <p:cNvPr id="20" name="Text 18"/>
          <p:cNvSpPr/>
          <p:nvPr/>
        </p:nvSpPr>
        <p:spPr>
          <a:xfrm>
            <a:off x="548640" y="6263640"/>
            <a:ext cx="10637215" cy="457200"/>
          </a:xfrm>
          <a:prstGeom prst="rect">
            <a:avLst/>
          </a:prstGeom>
          <a:noFill/>
          <a:ln/>
        </p:spPr>
        <p:txBody>
          <a:bodyPr wrap="square" lIns="0" tIns="0" rIns="0" bIns="0" rtlCol="0" anchor="t"/>
          <a:lstStyle/>
          <a:p>
            <a:pPr algn="l" indent="0" marL="0">
              <a:lnSpc>
                <a:spcPct val="130000"/>
              </a:lnSpc>
              <a:buNone/>
            </a:pPr>
            <a:r>
              <a:rPr lang="en-US" sz="750" i="1" dirty="0">
                <a:solidFill>
                  <a:srgbClr val="8FA3B8"/>
                </a:solidFill>
                <a:latin typeface="Calibri" pitchFamily="34" charset="0"/>
                <a:ea typeface="Calibri" pitchFamily="34" charset="-122"/>
                <a:cs typeface="Calibri" pitchFamily="34" charset="-120"/>
              </a:rPr>
              <a:t>Joint offering from Board of Advisors and Founders First Advisory. Members of either organization may have material interests in the offering. Not an offer to sell securities. Available only to verified accredited investors under SEC Rule 501(a). Not tax advice — consult your CPA or tax attorney.</a:t>
            </a:r>
            <a:endParaRPr lang="en-US" sz="750" dirty="0"/>
          </a:p>
        </p:txBody>
      </p:sp>
      <p:sp>
        <p:nvSpPr>
          <p:cNvPr id="21" name="Text 19"/>
          <p:cNvSpPr/>
          <p:nvPr/>
        </p:nvSpPr>
        <p:spPr>
          <a:xfrm>
            <a:off x="10911535" y="6492240"/>
            <a:ext cx="822960" cy="201168"/>
          </a:xfrm>
          <a:prstGeom prst="rect">
            <a:avLst/>
          </a:prstGeom>
          <a:noFill/>
          <a:ln/>
        </p:spPr>
        <p:txBody>
          <a:bodyPr wrap="square" lIns="0" tIns="0" rIns="0" bIns="0" rtlCol="0" anchor="ctr"/>
          <a:lstStyle/>
          <a:p>
            <a:pPr algn="r" indent="0" marL="0">
              <a:buNone/>
            </a:pPr>
            <a:r>
              <a:rPr lang="en-US" sz="800" b="1" spc="300" kern="0" dirty="0">
                <a:solidFill>
                  <a:srgbClr val="C58A4E"/>
                </a:solidFill>
                <a:latin typeface="Calibri" pitchFamily="34" charset="0"/>
                <a:ea typeface="Calibri" pitchFamily="34" charset="-122"/>
                <a:cs typeface="Calibri" pitchFamily="34" charset="-120"/>
              </a:rPr>
              <a:t>13 / 13</a:t>
            </a:r>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2138"/>
        </a:solidFill>
      </p:bgPr>
    </p:bg>
    <p:spTree>
      <p:nvGrpSpPr>
        <p:cNvPr id="1" name=""/>
        <p:cNvGrpSpPr/>
        <p:nvPr/>
      </p:nvGrpSpPr>
      <p:grpSpPr>
        <a:xfrm>
          <a:off x="0" y="0"/>
          <a:ext cx="0" cy="0"/>
          <a:chOff x="0" y="0"/>
          <a:chExt cx="0" cy="0"/>
        </a:xfrm>
      </p:grpSpPr>
      <p:sp>
        <p:nvSpPr>
          <p:cNvPr id="2" name="Text 0"/>
          <p:cNvSpPr/>
          <p:nvPr/>
        </p:nvSpPr>
        <p:spPr>
          <a:xfrm>
            <a:off x="457200" y="320040"/>
            <a:ext cx="6858000" cy="274320"/>
          </a:xfrm>
          <a:prstGeom prst="rect">
            <a:avLst/>
          </a:prstGeom>
          <a:noFill/>
          <a:ln/>
        </p:spPr>
        <p:txBody>
          <a:bodyPr wrap="square" lIns="0" tIns="0" rIns="0" bIns="0" rtlCol="0" anchor="ctr"/>
          <a:lstStyle/>
          <a:p>
            <a:pPr algn="l" indent="0" marL="0">
              <a:buNone/>
            </a:pPr>
            <a:r>
              <a:rPr lang="en-US" sz="900" b="1" spc="400" kern="0" dirty="0">
                <a:solidFill>
                  <a:srgbClr val="C58A4E"/>
                </a:solidFill>
                <a:latin typeface="Calibri" pitchFamily="34" charset="0"/>
                <a:ea typeface="Calibri" pitchFamily="34" charset="-122"/>
                <a:cs typeface="Calibri" pitchFamily="34" charset="-120"/>
              </a:rPr>
              <a:t>02</a:t>
            </a:r>
            <a:pPr algn="l" indent="0" marL="0">
              <a:buNone/>
            </a:pPr>
            <a:r>
              <a:rPr lang="en-US" sz="900" dirty="0">
                <a:solidFill>
                  <a:srgbClr val="C58A4E"/>
                </a:solidFill>
                <a:latin typeface="Calibri" pitchFamily="34" charset="0"/>
                <a:ea typeface="Calibri" pitchFamily="34" charset="-122"/>
                <a:cs typeface="Calibri" pitchFamily="34" charset="-120"/>
              </a:rPr>
              <a:t>   </a:t>
            </a:r>
            <a:pPr algn="l" indent="0" marL="0">
              <a:buNone/>
            </a:pPr>
            <a:r>
              <a:rPr lang="en-US" sz="900" b="1" spc="400" kern="0" dirty="0">
                <a:solidFill>
                  <a:srgbClr val="C58A4E"/>
                </a:solidFill>
                <a:latin typeface="Calibri" pitchFamily="34" charset="0"/>
                <a:ea typeface="Calibri" pitchFamily="34" charset="-122"/>
                <a:cs typeface="Calibri" pitchFamily="34" charset="-120"/>
              </a:rPr>
              <a:t>THE TAKEAWAY</a:t>
            </a:r>
            <a:endParaRPr lang="en-US" sz="900" dirty="0"/>
          </a:p>
        </p:txBody>
      </p:sp>
      <p:sp>
        <p:nvSpPr>
          <p:cNvPr id="3" name="Text 1"/>
          <p:cNvSpPr/>
          <p:nvPr/>
        </p:nvSpPr>
        <p:spPr>
          <a:xfrm>
            <a:off x="6858000" y="320040"/>
            <a:ext cx="4876495" cy="274320"/>
          </a:xfrm>
          <a:prstGeom prst="rect">
            <a:avLst/>
          </a:prstGeom>
          <a:noFill/>
          <a:ln/>
        </p:spPr>
        <p:txBody>
          <a:bodyPr wrap="square" lIns="0" tIns="0" rIns="0" bIns="0" rtlCol="0" anchor="ctr"/>
          <a:lstStyle/>
          <a:p>
            <a:pPr algn="r" indent="0" marL="0">
              <a:buNone/>
            </a:pPr>
            <a:r>
              <a:rPr lang="en-US" sz="900" spc="300" kern="0" dirty="0">
                <a:solidFill>
                  <a:srgbClr val="C58A4E"/>
                </a:solidFill>
                <a:latin typeface="Calibri" pitchFamily="34" charset="0"/>
                <a:ea typeface="Calibri" pitchFamily="34" charset="-122"/>
                <a:cs typeface="Calibri" pitchFamily="34" charset="-120"/>
              </a:rPr>
              <a:t>BoA  ×  FOUNDERS FIRST ADVISORY</a:t>
            </a:r>
            <a:endParaRPr lang="en-US" sz="900" dirty="0"/>
          </a:p>
        </p:txBody>
      </p:sp>
      <p:sp>
        <p:nvSpPr>
          <p:cNvPr id="4" name="Text 2"/>
          <p:cNvSpPr/>
          <p:nvPr/>
        </p:nvSpPr>
        <p:spPr>
          <a:xfrm>
            <a:off x="457200" y="1371600"/>
            <a:ext cx="11277295" cy="3200400"/>
          </a:xfrm>
          <a:prstGeom prst="rect">
            <a:avLst/>
          </a:prstGeom>
          <a:noFill/>
          <a:ln/>
        </p:spPr>
        <p:txBody>
          <a:bodyPr wrap="square" lIns="0" tIns="0" rIns="0" bIns="0" rtlCol="0" anchor="ctr"/>
          <a:lstStyle/>
          <a:p>
            <a:pPr algn="ctr" indent="0" marL="0">
              <a:buNone/>
            </a:pPr>
            <a:r>
              <a:rPr lang="en-US" sz="28000" b="1" spc="-800" kern="0" dirty="0">
                <a:solidFill>
                  <a:srgbClr val="C58A4E"/>
                </a:solidFill>
                <a:latin typeface="Calibri" pitchFamily="34" charset="0"/>
                <a:ea typeface="Calibri" pitchFamily="34" charset="-122"/>
                <a:cs typeface="Calibri" pitchFamily="34" charset="-120"/>
              </a:rPr>
              <a:t>$0.34</a:t>
            </a:r>
            <a:endParaRPr lang="en-US" sz="28000" dirty="0"/>
          </a:p>
        </p:txBody>
      </p:sp>
      <p:sp>
        <p:nvSpPr>
          <p:cNvPr id="5" name="Text 3"/>
          <p:cNvSpPr/>
          <p:nvPr/>
        </p:nvSpPr>
        <p:spPr>
          <a:xfrm>
            <a:off x="1371600" y="4846320"/>
            <a:ext cx="9448495" cy="640080"/>
          </a:xfrm>
          <a:prstGeom prst="rect">
            <a:avLst/>
          </a:prstGeom>
          <a:noFill/>
          <a:ln/>
        </p:spPr>
        <p:txBody>
          <a:bodyPr wrap="square" lIns="0" tIns="0" rIns="0" bIns="0" rtlCol="0" anchor="ctr"/>
          <a:lstStyle/>
          <a:p>
            <a:pPr algn="ctr" indent="0" marL="0">
              <a:buNone/>
            </a:pPr>
            <a:r>
              <a:rPr lang="en-US" sz="2200" i="1" dirty="0">
                <a:solidFill>
                  <a:srgbClr val="FFFFFF"/>
                </a:solidFill>
                <a:latin typeface="Cambria" pitchFamily="34" charset="0"/>
                <a:ea typeface="Cambria" pitchFamily="34" charset="-122"/>
                <a:cs typeface="Cambria" pitchFamily="34" charset="-120"/>
              </a:rPr>
              <a:t>of after-tax cost per $1.00 of qualifying §48E battery asset owned.</a:t>
            </a:r>
            <a:endParaRPr lang="en-US" sz="2200" dirty="0"/>
          </a:p>
        </p:txBody>
      </p:sp>
      <p:sp>
        <p:nvSpPr>
          <p:cNvPr id="6" name="Text 4"/>
          <p:cNvSpPr/>
          <p:nvPr/>
        </p:nvSpPr>
        <p:spPr>
          <a:xfrm>
            <a:off x="457200" y="5760720"/>
            <a:ext cx="11277295" cy="365760"/>
          </a:xfrm>
          <a:prstGeom prst="rect">
            <a:avLst/>
          </a:prstGeom>
          <a:noFill/>
          <a:ln/>
        </p:spPr>
        <p:txBody>
          <a:bodyPr wrap="square" lIns="0" tIns="0" rIns="0" bIns="0" rtlCol="0" anchor="ctr"/>
          <a:lstStyle/>
          <a:p>
            <a:pPr algn="ctr" indent="0" marL="0">
              <a:buNone/>
            </a:pPr>
            <a:r>
              <a:rPr lang="en-US" sz="1100" spc="400" kern="0" dirty="0">
                <a:solidFill>
                  <a:srgbClr val="C58A4E"/>
                </a:solidFill>
                <a:latin typeface="Calibri" pitchFamily="34" charset="0"/>
                <a:ea typeface="Calibri" pitchFamily="34" charset="-122"/>
                <a:cs typeface="Calibri" pitchFamily="34" charset="-120"/>
              </a:rPr>
              <a:t>66¢ of tax preserved per $1  ·  100% bonus depreciation (OBBBA)  ·  30% base ITC (with PWA)</a:t>
            </a:r>
            <a:endParaRPr lang="en-US" sz="1100" dirty="0"/>
          </a:p>
        </p:txBody>
      </p:sp>
      <p:sp>
        <p:nvSpPr>
          <p:cNvPr id="7" name="Text 5"/>
          <p:cNvSpPr/>
          <p:nvPr/>
        </p:nvSpPr>
        <p:spPr>
          <a:xfrm>
            <a:off x="457200" y="6492240"/>
            <a:ext cx="8686800" cy="201168"/>
          </a:xfrm>
          <a:prstGeom prst="rect">
            <a:avLst/>
          </a:prstGeom>
          <a:noFill/>
          <a:ln/>
        </p:spPr>
        <p:txBody>
          <a:bodyPr wrap="square" lIns="0" tIns="0" rIns="0" bIns="0" rtlCol="0" anchor="ctr"/>
          <a:lstStyle/>
          <a:p>
            <a:pPr algn="l" indent="0" marL="0">
              <a:buNone/>
            </a:pPr>
            <a:r>
              <a:rPr lang="en-US" sz="750" spc="300" kern="0" dirty="0">
                <a:solidFill>
                  <a:srgbClr val="C58A4E"/>
                </a:solidFill>
                <a:latin typeface="Calibri" pitchFamily="34" charset="0"/>
                <a:ea typeface="Calibri" pitchFamily="34" charset="-122"/>
                <a:cs typeface="Calibri" pitchFamily="34" charset="-120"/>
              </a:rPr>
              <a:t>CONFIDENTIAL  ·  NOT AN OFFER OF SECURITIES  ·  ACCREDITED BUYERS ONLY</a:t>
            </a:r>
            <a:endParaRPr lang="en-US" sz="750" dirty="0"/>
          </a:p>
        </p:txBody>
      </p:sp>
      <p:sp>
        <p:nvSpPr>
          <p:cNvPr id="8" name="Text 6"/>
          <p:cNvSpPr/>
          <p:nvPr/>
        </p:nvSpPr>
        <p:spPr>
          <a:xfrm>
            <a:off x="10911535" y="6492240"/>
            <a:ext cx="822960" cy="201168"/>
          </a:xfrm>
          <a:prstGeom prst="rect">
            <a:avLst/>
          </a:prstGeom>
          <a:noFill/>
          <a:ln/>
        </p:spPr>
        <p:txBody>
          <a:bodyPr wrap="square" lIns="0" tIns="0" rIns="0" bIns="0" rtlCol="0" anchor="ctr"/>
          <a:lstStyle/>
          <a:p>
            <a:pPr algn="r" indent="0" marL="0">
              <a:buNone/>
            </a:pPr>
            <a:r>
              <a:rPr lang="en-US" sz="800" b="1" spc="300" kern="0" dirty="0">
                <a:solidFill>
                  <a:srgbClr val="C58A4E"/>
                </a:solidFill>
                <a:latin typeface="Calibri" pitchFamily="34" charset="0"/>
                <a:ea typeface="Calibri" pitchFamily="34" charset="-122"/>
                <a:cs typeface="Calibri" pitchFamily="34" charset="-120"/>
              </a:rPr>
              <a:t>02 / 13</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6858000" cy="274320"/>
          </a:xfrm>
          <a:prstGeom prst="rect">
            <a:avLst/>
          </a:prstGeom>
          <a:noFill/>
          <a:ln/>
        </p:spPr>
        <p:txBody>
          <a:bodyPr wrap="square" lIns="0" tIns="0" rIns="0" bIns="0" rtlCol="0" anchor="ctr"/>
          <a:lstStyle/>
          <a:p>
            <a:pPr algn="l" indent="0" marL="0">
              <a:buNone/>
            </a:pPr>
            <a:r>
              <a:rPr lang="en-US" sz="900" b="1" spc="400" kern="0" dirty="0">
                <a:solidFill>
                  <a:srgbClr val="C58A4E"/>
                </a:solidFill>
                <a:latin typeface="Calibri" pitchFamily="34" charset="0"/>
                <a:ea typeface="Calibri" pitchFamily="34" charset="-122"/>
                <a:cs typeface="Calibri" pitchFamily="34" charset="-120"/>
              </a:rPr>
              <a:t>03</a:t>
            </a:r>
            <a:pPr algn="l" indent="0" marL="0">
              <a:buNone/>
            </a:pPr>
            <a:r>
              <a:rPr lang="en-US" sz="900" dirty="0">
                <a:solidFill>
                  <a:srgbClr val="C58A4E"/>
                </a:solidFill>
                <a:latin typeface="Calibri" pitchFamily="34" charset="0"/>
                <a:ea typeface="Calibri" pitchFamily="34" charset="-122"/>
                <a:cs typeface="Calibri" pitchFamily="34" charset="-120"/>
              </a:rPr>
              <a:t>   </a:t>
            </a:r>
            <a:pPr algn="l" indent="0" marL="0">
              <a:buNone/>
            </a:pPr>
            <a:r>
              <a:rPr lang="en-US" sz="900" b="1" spc="400" kern="0" dirty="0">
                <a:solidFill>
                  <a:srgbClr val="C58A4E"/>
                </a:solidFill>
                <a:latin typeface="Calibri" pitchFamily="34" charset="0"/>
                <a:ea typeface="Calibri" pitchFamily="34" charset="-122"/>
                <a:cs typeface="Calibri" pitchFamily="34" charset="-120"/>
              </a:rPr>
              <a:t>THE PROBLEM</a:t>
            </a:r>
            <a:endParaRPr lang="en-US" sz="900" dirty="0"/>
          </a:p>
        </p:txBody>
      </p:sp>
      <p:sp>
        <p:nvSpPr>
          <p:cNvPr id="3" name="Text 1"/>
          <p:cNvSpPr/>
          <p:nvPr/>
        </p:nvSpPr>
        <p:spPr>
          <a:xfrm>
            <a:off x="6858000" y="320040"/>
            <a:ext cx="4876495" cy="274320"/>
          </a:xfrm>
          <a:prstGeom prst="rect">
            <a:avLst/>
          </a:prstGeom>
          <a:noFill/>
          <a:ln/>
        </p:spPr>
        <p:txBody>
          <a:bodyPr wrap="square" lIns="0" tIns="0" rIns="0" bIns="0" rtlCol="0" anchor="ctr"/>
          <a:lstStyle/>
          <a:p>
            <a:pPr algn="r" indent="0" marL="0">
              <a:buNone/>
            </a:pPr>
            <a:r>
              <a:rPr lang="en-US" sz="900" spc="300" kern="0" dirty="0">
                <a:solidFill>
                  <a:srgbClr val="C58A4E"/>
                </a:solidFill>
                <a:latin typeface="Calibri" pitchFamily="34" charset="0"/>
                <a:ea typeface="Calibri" pitchFamily="34" charset="-122"/>
                <a:cs typeface="Calibri" pitchFamily="34" charset="-120"/>
              </a:rPr>
              <a:t>BoA  ×  FOUNDERS FIRST ADVISORY</a:t>
            </a:r>
            <a:endParaRPr lang="en-US" sz="900" dirty="0"/>
          </a:p>
        </p:txBody>
      </p:sp>
      <p:sp>
        <p:nvSpPr>
          <p:cNvPr id="4" name="Text 2"/>
          <p:cNvSpPr/>
          <p:nvPr/>
        </p:nvSpPr>
        <p:spPr>
          <a:xfrm>
            <a:off x="548640" y="868680"/>
            <a:ext cx="11094415" cy="1097280"/>
          </a:xfrm>
          <a:prstGeom prst="rect">
            <a:avLst/>
          </a:prstGeom>
          <a:noFill/>
          <a:ln/>
        </p:spPr>
        <p:txBody>
          <a:bodyPr wrap="square" lIns="0" tIns="0" rIns="0" bIns="0" rtlCol="0" anchor="t"/>
          <a:lstStyle/>
          <a:p>
            <a:pPr algn="l" indent="0" marL="0">
              <a:buNone/>
            </a:pPr>
            <a:r>
              <a:rPr lang="en-US" sz="2800" dirty="0">
                <a:solidFill>
                  <a:srgbClr val="0E2138"/>
                </a:solidFill>
                <a:latin typeface="Cambria" pitchFamily="34" charset="0"/>
                <a:ea typeface="Cambria" pitchFamily="34" charset="-122"/>
                <a:cs typeface="Cambria" pitchFamily="34" charset="-120"/>
              </a:rPr>
              <a:t>The HNW tax problem in 2026 is a timing problem, not a rate problem.</a:t>
            </a:r>
            <a:endParaRPr lang="en-US" sz="2800" dirty="0"/>
          </a:p>
        </p:txBody>
      </p:sp>
      <p:sp>
        <p:nvSpPr>
          <p:cNvPr id="5" name="Shape 3"/>
          <p:cNvSpPr/>
          <p:nvPr/>
        </p:nvSpPr>
        <p:spPr>
          <a:xfrm>
            <a:off x="457200" y="2468880"/>
            <a:ext cx="3576218" cy="3291840"/>
          </a:xfrm>
          <a:prstGeom prst="rect">
            <a:avLst/>
          </a:prstGeom>
          <a:solidFill>
            <a:srgbClr val="F7F2E6"/>
          </a:solidFill>
          <a:ln w="6350">
            <a:solidFill>
              <a:srgbClr val="D9D2C7"/>
            </a:solidFill>
            <a:prstDash val="solid"/>
          </a:ln>
        </p:spPr>
      </p:sp>
      <p:sp>
        <p:nvSpPr>
          <p:cNvPr id="6" name="Text 4"/>
          <p:cNvSpPr/>
          <p:nvPr/>
        </p:nvSpPr>
        <p:spPr>
          <a:xfrm>
            <a:off x="731520" y="2743200"/>
            <a:ext cx="3027578" cy="548640"/>
          </a:xfrm>
          <a:prstGeom prst="rect">
            <a:avLst/>
          </a:prstGeom>
          <a:noFill/>
          <a:ln/>
        </p:spPr>
        <p:txBody>
          <a:bodyPr wrap="square" lIns="0" tIns="0" rIns="0" bIns="0" rtlCol="0" anchor="ctr"/>
          <a:lstStyle/>
          <a:p>
            <a:pPr algn="l" indent="0" marL="0">
              <a:buNone/>
            </a:pPr>
            <a:r>
              <a:rPr lang="en-US" sz="3600" b="1" dirty="0">
                <a:solidFill>
                  <a:srgbClr val="C58A4E"/>
                </a:solidFill>
                <a:latin typeface="Calibri" pitchFamily="34" charset="0"/>
                <a:ea typeface="Calibri" pitchFamily="34" charset="-122"/>
                <a:cs typeface="Calibri" pitchFamily="34" charset="-120"/>
              </a:rPr>
              <a:t>01</a:t>
            </a:r>
            <a:endParaRPr lang="en-US" sz="3600" dirty="0"/>
          </a:p>
        </p:txBody>
      </p:sp>
      <p:sp>
        <p:nvSpPr>
          <p:cNvPr id="7" name="Text 5"/>
          <p:cNvSpPr/>
          <p:nvPr/>
        </p:nvSpPr>
        <p:spPr>
          <a:xfrm>
            <a:off x="731520" y="3337560"/>
            <a:ext cx="3027578" cy="822960"/>
          </a:xfrm>
          <a:prstGeom prst="rect">
            <a:avLst/>
          </a:prstGeom>
          <a:noFill/>
          <a:ln/>
        </p:spPr>
        <p:txBody>
          <a:bodyPr wrap="square" lIns="0" tIns="0" rIns="0" bIns="0" rtlCol="0" anchor="t"/>
          <a:lstStyle/>
          <a:p>
            <a:pPr algn="l" indent="0" marL="0">
              <a:buNone/>
            </a:pPr>
            <a:r>
              <a:rPr lang="en-US" sz="1700" b="1" dirty="0">
                <a:solidFill>
                  <a:srgbClr val="0E2138"/>
                </a:solidFill>
                <a:latin typeface="Cambria" pitchFamily="34" charset="0"/>
                <a:ea typeface="Cambria" pitchFamily="34" charset="-122"/>
                <a:cs typeface="Cambria" pitchFamily="34" charset="-120"/>
              </a:rPr>
              <a:t>The rate is what you signed up for.</a:t>
            </a:r>
            <a:endParaRPr lang="en-US" sz="1700" dirty="0"/>
          </a:p>
        </p:txBody>
      </p:sp>
      <p:sp>
        <p:nvSpPr>
          <p:cNvPr id="8" name="Text 6"/>
          <p:cNvSpPr/>
          <p:nvPr/>
        </p:nvSpPr>
        <p:spPr>
          <a:xfrm>
            <a:off x="731520" y="4206240"/>
            <a:ext cx="3027578" cy="1371600"/>
          </a:xfrm>
          <a:prstGeom prst="rect">
            <a:avLst/>
          </a:prstGeom>
          <a:noFill/>
          <a:ln/>
        </p:spPr>
        <p:txBody>
          <a:bodyPr wrap="square" lIns="0" tIns="0" rIns="0" bIns="0" rtlCol="0" anchor="t"/>
          <a:lstStyle/>
          <a:p>
            <a:pPr algn="l" indent="0" marL="0">
              <a:lnSpc>
                <a:spcPct val="130000"/>
              </a:lnSpc>
              <a:buNone/>
            </a:pPr>
            <a:r>
              <a:rPr lang="en-US" sz="1200" dirty="0">
                <a:solidFill>
                  <a:srgbClr val="1A1A1A"/>
                </a:solidFill>
                <a:latin typeface="Calibri" pitchFamily="34" charset="0"/>
                <a:ea typeface="Calibri" pitchFamily="34" charset="-122"/>
                <a:cs typeface="Calibri" pitchFamily="34" charset="-120"/>
              </a:rPr>
              <a:t>At $750K+ AGI you live at the 37% federal bracket. In California you cross 50.3% combined. The brackets do not bend — and bonus and AMT add friction on top.</a:t>
            </a:r>
            <a:endParaRPr lang="en-US" sz="1200" dirty="0"/>
          </a:p>
        </p:txBody>
      </p:sp>
      <p:sp>
        <p:nvSpPr>
          <p:cNvPr id="9" name="Shape 7"/>
          <p:cNvSpPr/>
          <p:nvPr/>
        </p:nvSpPr>
        <p:spPr>
          <a:xfrm>
            <a:off x="4307738" y="2468880"/>
            <a:ext cx="3576218" cy="3291840"/>
          </a:xfrm>
          <a:prstGeom prst="rect">
            <a:avLst/>
          </a:prstGeom>
          <a:solidFill>
            <a:srgbClr val="F7F2E6"/>
          </a:solidFill>
          <a:ln w="6350">
            <a:solidFill>
              <a:srgbClr val="D9D2C7"/>
            </a:solidFill>
            <a:prstDash val="solid"/>
          </a:ln>
        </p:spPr>
      </p:sp>
      <p:sp>
        <p:nvSpPr>
          <p:cNvPr id="10" name="Text 8"/>
          <p:cNvSpPr/>
          <p:nvPr/>
        </p:nvSpPr>
        <p:spPr>
          <a:xfrm>
            <a:off x="4582058" y="2743200"/>
            <a:ext cx="3027578" cy="548640"/>
          </a:xfrm>
          <a:prstGeom prst="rect">
            <a:avLst/>
          </a:prstGeom>
          <a:noFill/>
          <a:ln/>
        </p:spPr>
        <p:txBody>
          <a:bodyPr wrap="square" lIns="0" tIns="0" rIns="0" bIns="0" rtlCol="0" anchor="ctr"/>
          <a:lstStyle/>
          <a:p>
            <a:pPr algn="l" indent="0" marL="0">
              <a:buNone/>
            </a:pPr>
            <a:r>
              <a:rPr lang="en-US" sz="3600" b="1" dirty="0">
                <a:solidFill>
                  <a:srgbClr val="C58A4E"/>
                </a:solidFill>
                <a:latin typeface="Calibri" pitchFamily="34" charset="0"/>
                <a:ea typeface="Calibri" pitchFamily="34" charset="-122"/>
                <a:cs typeface="Calibri" pitchFamily="34" charset="-120"/>
              </a:rPr>
              <a:t>02</a:t>
            </a:r>
            <a:endParaRPr lang="en-US" sz="3600" dirty="0"/>
          </a:p>
        </p:txBody>
      </p:sp>
      <p:sp>
        <p:nvSpPr>
          <p:cNvPr id="11" name="Text 9"/>
          <p:cNvSpPr/>
          <p:nvPr/>
        </p:nvSpPr>
        <p:spPr>
          <a:xfrm>
            <a:off x="4582058" y="3337560"/>
            <a:ext cx="3027578" cy="822960"/>
          </a:xfrm>
          <a:prstGeom prst="rect">
            <a:avLst/>
          </a:prstGeom>
          <a:noFill/>
          <a:ln/>
        </p:spPr>
        <p:txBody>
          <a:bodyPr wrap="square" lIns="0" tIns="0" rIns="0" bIns="0" rtlCol="0" anchor="t"/>
          <a:lstStyle/>
          <a:p>
            <a:pPr algn="l" indent="0" marL="0">
              <a:buNone/>
            </a:pPr>
            <a:r>
              <a:rPr lang="en-US" sz="1700" b="1" dirty="0">
                <a:solidFill>
                  <a:srgbClr val="0E2138"/>
                </a:solidFill>
                <a:latin typeface="Cambria" pitchFamily="34" charset="0"/>
                <a:ea typeface="Cambria" pitchFamily="34" charset="-122"/>
                <a:cs typeface="Cambria" pitchFamily="34" charset="-120"/>
              </a:rPr>
              <a:t>The window is what hurts.</a:t>
            </a:r>
            <a:endParaRPr lang="en-US" sz="1700" dirty="0"/>
          </a:p>
        </p:txBody>
      </p:sp>
      <p:sp>
        <p:nvSpPr>
          <p:cNvPr id="12" name="Text 10"/>
          <p:cNvSpPr/>
          <p:nvPr/>
        </p:nvSpPr>
        <p:spPr>
          <a:xfrm>
            <a:off x="4582058" y="4206240"/>
            <a:ext cx="3027578" cy="1371600"/>
          </a:xfrm>
          <a:prstGeom prst="rect">
            <a:avLst/>
          </a:prstGeom>
          <a:noFill/>
          <a:ln/>
        </p:spPr>
        <p:txBody>
          <a:bodyPr wrap="square" lIns="0" tIns="0" rIns="0" bIns="0" rtlCol="0" anchor="t"/>
          <a:lstStyle/>
          <a:p>
            <a:pPr algn="l" indent="0" marL="0">
              <a:lnSpc>
                <a:spcPct val="130000"/>
              </a:lnSpc>
              <a:buNone/>
            </a:pPr>
            <a:r>
              <a:rPr lang="en-US" sz="1200" dirty="0">
                <a:solidFill>
                  <a:srgbClr val="1A1A1A"/>
                </a:solidFill>
                <a:latin typeface="Calibri" pitchFamily="34" charset="0"/>
                <a:ea typeface="Calibri" pitchFamily="34" charset="-122"/>
                <a:cs typeface="Calibri" pitchFamily="34" charset="-120"/>
              </a:rPr>
              <a:t>A four-month exit. An RSU vest. A bonus year. A K-1 windfall. Income arrives, and the calendar gives you weeks — not quarters — to deploy mitigation before tax-year close.</a:t>
            </a:r>
            <a:endParaRPr lang="en-US" sz="1200" dirty="0"/>
          </a:p>
        </p:txBody>
      </p:sp>
      <p:sp>
        <p:nvSpPr>
          <p:cNvPr id="13" name="Shape 11"/>
          <p:cNvSpPr/>
          <p:nvPr/>
        </p:nvSpPr>
        <p:spPr>
          <a:xfrm>
            <a:off x="8158277" y="2468880"/>
            <a:ext cx="3576218" cy="3291840"/>
          </a:xfrm>
          <a:prstGeom prst="rect">
            <a:avLst/>
          </a:prstGeom>
          <a:solidFill>
            <a:srgbClr val="F7F2E6"/>
          </a:solidFill>
          <a:ln w="6350">
            <a:solidFill>
              <a:srgbClr val="D9D2C7"/>
            </a:solidFill>
            <a:prstDash val="solid"/>
          </a:ln>
        </p:spPr>
      </p:sp>
      <p:sp>
        <p:nvSpPr>
          <p:cNvPr id="14" name="Text 12"/>
          <p:cNvSpPr/>
          <p:nvPr/>
        </p:nvSpPr>
        <p:spPr>
          <a:xfrm>
            <a:off x="8432597" y="2743200"/>
            <a:ext cx="3027578" cy="548640"/>
          </a:xfrm>
          <a:prstGeom prst="rect">
            <a:avLst/>
          </a:prstGeom>
          <a:noFill/>
          <a:ln/>
        </p:spPr>
        <p:txBody>
          <a:bodyPr wrap="square" lIns="0" tIns="0" rIns="0" bIns="0" rtlCol="0" anchor="ctr"/>
          <a:lstStyle/>
          <a:p>
            <a:pPr algn="l" indent="0" marL="0">
              <a:buNone/>
            </a:pPr>
            <a:r>
              <a:rPr lang="en-US" sz="3600" b="1" dirty="0">
                <a:solidFill>
                  <a:srgbClr val="C58A4E"/>
                </a:solidFill>
                <a:latin typeface="Calibri" pitchFamily="34" charset="0"/>
                <a:ea typeface="Calibri" pitchFamily="34" charset="-122"/>
                <a:cs typeface="Calibri" pitchFamily="34" charset="-120"/>
              </a:rPr>
              <a:t>03</a:t>
            </a:r>
            <a:endParaRPr lang="en-US" sz="3600" dirty="0"/>
          </a:p>
        </p:txBody>
      </p:sp>
      <p:sp>
        <p:nvSpPr>
          <p:cNvPr id="15" name="Text 13"/>
          <p:cNvSpPr/>
          <p:nvPr/>
        </p:nvSpPr>
        <p:spPr>
          <a:xfrm>
            <a:off x="8432597" y="3337560"/>
            <a:ext cx="3027578" cy="822960"/>
          </a:xfrm>
          <a:prstGeom prst="rect">
            <a:avLst/>
          </a:prstGeom>
          <a:noFill/>
          <a:ln/>
        </p:spPr>
        <p:txBody>
          <a:bodyPr wrap="square" lIns="0" tIns="0" rIns="0" bIns="0" rtlCol="0" anchor="t"/>
          <a:lstStyle/>
          <a:p>
            <a:pPr algn="l" indent="0" marL="0">
              <a:buNone/>
            </a:pPr>
            <a:r>
              <a:rPr lang="en-US" sz="1700" b="1" dirty="0">
                <a:solidFill>
                  <a:srgbClr val="0E2138"/>
                </a:solidFill>
                <a:latin typeface="Cambria" pitchFamily="34" charset="0"/>
                <a:ea typeface="Cambria" pitchFamily="34" charset="-122"/>
                <a:cs typeface="Cambria" pitchFamily="34" charset="-120"/>
              </a:rPr>
              <a:t>The clean options are narrowing.</a:t>
            </a:r>
            <a:endParaRPr lang="en-US" sz="1700" dirty="0"/>
          </a:p>
        </p:txBody>
      </p:sp>
      <p:sp>
        <p:nvSpPr>
          <p:cNvPr id="16" name="Text 14"/>
          <p:cNvSpPr/>
          <p:nvPr/>
        </p:nvSpPr>
        <p:spPr>
          <a:xfrm>
            <a:off x="8432597" y="4206240"/>
            <a:ext cx="3027578" cy="1371600"/>
          </a:xfrm>
          <a:prstGeom prst="rect">
            <a:avLst/>
          </a:prstGeom>
          <a:noFill/>
          <a:ln/>
        </p:spPr>
        <p:txBody>
          <a:bodyPr wrap="square" lIns="0" tIns="0" rIns="0" bIns="0" rtlCol="0" anchor="t"/>
          <a:lstStyle/>
          <a:p>
            <a:pPr algn="l" indent="0" marL="0">
              <a:lnSpc>
                <a:spcPct val="130000"/>
              </a:lnSpc>
              <a:buNone/>
            </a:pPr>
            <a:r>
              <a:rPr lang="en-US" sz="1200" dirty="0">
                <a:solidFill>
                  <a:srgbClr val="1A1A1A"/>
                </a:solidFill>
                <a:latin typeface="Calibri" pitchFamily="34" charset="0"/>
                <a:ea typeface="Calibri" pitchFamily="34" charset="-122"/>
                <a:cs typeface="Calibri" pitchFamily="34" charset="-120"/>
              </a:rPr>
              <a:t>Syndicated conservation easements are listed transactions. Oil-and-gas drilling is volatile. §1031 needs replacement property in 45 days. Code-clean, defensible alternatives are rare and getting rarer.</a:t>
            </a:r>
            <a:endParaRPr lang="en-US" sz="1200" dirty="0"/>
          </a:p>
        </p:txBody>
      </p:sp>
      <p:sp>
        <p:nvSpPr>
          <p:cNvPr id="17" name="Text 15"/>
          <p:cNvSpPr/>
          <p:nvPr/>
        </p:nvSpPr>
        <p:spPr>
          <a:xfrm>
            <a:off x="457200" y="6492240"/>
            <a:ext cx="8686800" cy="201168"/>
          </a:xfrm>
          <a:prstGeom prst="rect">
            <a:avLst/>
          </a:prstGeom>
          <a:noFill/>
          <a:ln/>
        </p:spPr>
        <p:txBody>
          <a:bodyPr wrap="square" lIns="0" tIns="0" rIns="0" bIns="0" rtlCol="0" anchor="ctr"/>
          <a:lstStyle/>
          <a:p>
            <a:pPr algn="l" indent="0" marL="0">
              <a:buNone/>
            </a:pPr>
            <a:r>
              <a:rPr lang="en-US" sz="750" spc="300" kern="0" dirty="0">
                <a:solidFill>
                  <a:srgbClr val="5D6B7C"/>
                </a:solidFill>
                <a:latin typeface="Calibri" pitchFamily="34" charset="0"/>
                <a:ea typeface="Calibri" pitchFamily="34" charset="-122"/>
                <a:cs typeface="Calibri" pitchFamily="34" charset="-120"/>
              </a:rPr>
              <a:t>CONFIDENTIAL  ·  NOT AN OFFER OF SECURITIES  ·  ACCREDITED BUYERS ONLY</a:t>
            </a:r>
            <a:endParaRPr lang="en-US" sz="750" dirty="0"/>
          </a:p>
        </p:txBody>
      </p:sp>
      <p:sp>
        <p:nvSpPr>
          <p:cNvPr id="18" name="Text 16"/>
          <p:cNvSpPr/>
          <p:nvPr/>
        </p:nvSpPr>
        <p:spPr>
          <a:xfrm>
            <a:off x="10911535" y="6492240"/>
            <a:ext cx="822960" cy="201168"/>
          </a:xfrm>
          <a:prstGeom prst="rect">
            <a:avLst/>
          </a:prstGeom>
          <a:noFill/>
          <a:ln/>
        </p:spPr>
        <p:txBody>
          <a:bodyPr wrap="square" lIns="0" tIns="0" rIns="0" bIns="0" rtlCol="0" anchor="ctr"/>
          <a:lstStyle/>
          <a:p>
            <a:pPr algn="r" indent="0" marL="0">
              <a:buNone/>
            </a:pPr>
            <a:r>
              <a:rPr lang="en-US" sz="800" b="1" spc="300" kern="0" dirty="0">
                <a:solidFill>
                  <a:srgbClr val="5D6B7C"/>
                </a:solidFill>
                <a:latin typeface="Calibri" pitchFamily="34" charset="0"/>
                <a:ea typeface="Calibri" pitchFamily="34" charset="-122"/>
                <a:cs typeface="Calibri" pitchFamily="34" charset="-120"/>
              </a:rPr>
              <a:t>03 / 13</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6858000" cy="274320"/>
          </a:xfrm>
          <a:prstGeom prst="rect">
            <a:avLst/>
          </a:prstGeom>
          <a:noFill/>
          <a:ln/>
        </p:spPr>
        <p:txBody>
          <a:bodyPr wrap="square" lIns="0" tIns="0" rIns="0" bIns="0" rtlCol="0" anchor="ctr"/>
          <a:lstStyle/>
          <a:p>
            <a:pPr algn="l" indent="0" marL="0">
              <a:buNone/>
            </a:pPr>
            <a:r>
              <a:rPr lang="en-US" sz="900" b="1" spc="400" kern="0" dirty="0">
                <a:solidFill>
                  <a:srgbClr val="C58A4E"/>
                </a:solidFill>
                <a:latin typeface="Calibri" pitchFamily="34" charset="0"/>
                <a:ea typeface="Calibri" pitchFamily="34" charset="-122"/>
                <a:cs typeface="Calibri" pitchFamily="34" charset="-120"/>
              </a:rPr>
              <a:t>04</a:t>
            </a:r>
            <a:pPr algn="l" indent="0" marL="0">
              <a:buNone/>
            </a:pPr>
            <a:r>
              <a:rPr lang="en-US" sz="900" dirty="0">
                <a:solidFill>
                  <a:srgbClr val="C58A4E"/>
                </a:solidFill>
                <a:latin typeface="Calibri" pitchFamily="34" charset="0"/>
                <a:ea typeface="Calibri" pitchFamily="34" charset="-122"/>
                <a:cs typeface="Calibri" pitchFamily="34" charset="-120"/>
              </a:rPr>
              <a:t>   </a:t>
            </a:r>
            <a:pPr algn="l" indent="0" marL="0">
              <a:buNone/>
            </a:pPr>
            <a:r>
              <a:rPr lang="en-US" sz="900" b="1" spc="400" kern="0" dirty="0">
                <a:solidFill>
                  <a:srgbClr val="C58A4E"/>
                </a:solidFill>
                <a:latin typeface="Calibri" pitchFamily="34" charset="0"/>
                <a:ea typeface="Calibri" pitchFamily="34" charset="-122"/>
                <a:cs typeface="Calibri" pitchFamily="34" charset="-120"/>
              </a:rPr>
              <a:t>WHY NOW</a:t>
            </a:r>
            <a:endParaRPr lang="en-US" sz="900" dirty="0"/>
          </a:p>
        </p:txBody>
      </p:sp>
      <p:sp>
        <p:nvSpPr>
          <p:cNvPr id="3" name="Text 1"/>
          <p:cNvSpPr/>
          <p:nvPr/>
        </p:nvSpPr>
        <p:spPr>
          <a:xfrm>
            <a:off x="6858000" y="320040"/>
            <a:ext cx="4876495" cy="274320"/>
          </a:xfrm>
          <a:prstGeom prst="rect">
            <a:avLst/>
          </a:prstGeom>
          <a:noFill/>
          <a:ln/>
        </p:spPr>
        <p:txBody>
          <a:bodyPr wrap="square" lIns="0" tIns="0" rIns="0" bIns="0" rtlCol="0" anchor="ctr"/>
          <a:lstStyle/>
          <a:p>
            <a:pPr algn="r" indent="0" marL="0">
              <a:buNone/>
            </a:pPr>
            <a:r>
              <a:rPr lang="en-US" sz="900" spc="300" kern="0" dirty="0">
                <a:solidFill>
                  <a:srgbClr val="C58A4E"/>
                </a:solidFill>
                <a:latin typeface="Calibri" pitchFamily="34" charset="0"/>
                <a:ea typeface="Calibri" pitchFamily="34" charset="-122"/>
                <a:cs typeface="Calibri" pitchFamily="34" charset="-120"/>
              </a:rPr>
              <a:t>BoA  ×  FOUNDERS FIRST ADVISORY</a:t>
            </a:r>
            <a:endParaRPr lang="en-US" sz="900" dirty="0"/>
          </a:p>
        </p:txBody>
      </p:sp>
      <p:sp>
        <p:nvSpPr>
          <p:cNvPr id="4" name="Text 2"/>
          <p:cNvSpPr/>
          <p:nvPr/>
        </p:nvSpPr>
        <p:spPr>
          <a:xfrm>
            <a:off x="548640" y="868680"/>
            <a:ext cx="11094415" cy="1097280"/>
          </a:xfrm>
          <a:prstGeom prst="rect">
            <a:avLst/>
          </a:prstGeom>
          <a:noFill/>
          <a:ln/>
        </p:spPr>
        <p:txBody>
          <a:bodyPr wrap="square" lIns="0" tIns="0" rIns="0" bIns="0" rtlCol="0" anchor="t"/>
          <a:lstStyle/>
          <a:p>
            <a:pPr algn="l" indent="0" marL="0">
              <a:buNone/>
            </a:pPr>
            <a:r>
              <a:rPr lang="en-US" sz="2400" dirty="0">
                <a:solidFill>
                  <a:srgbClr val="0E2138"/>
                </a:solidFill>
                <a:latin typeface="Cambria" pitchFamily="34" charset="0"/>
                <a:ea typeface="Cambria" pitchFamily="34" charset="-122"/>
                <a:cs typeface="Cambria" pitchFamily="34" charset="-120"/>
              </a:rPr>
              <a:t>Three legislative changes converged in 11 months. None existed in this form 18 months ago.</a:t>
            </a:r>
            <a:endParaRPr lang="en-US" sz="2400" dirty="0"/>
          </a:p>
        </p:txBody>
      </p:sp>
      <p:sp>
        <p:nvSpPr>
          <p:cNvPr id="5" name="Shape 3"/>
          <p:cNvSpPr/>
          <p:nvPr/>
        </p:nvSpPr>
        <p:spPr>
          <a:xfrm>
            <a:off x="457200" y="2468880"/>
            <a:ext cx="3576218" cy="3291840"/>
          </a:xfrm>
          <a:prstGeom prst="rect">
            <a:avLst/>
          </a:prstGeom>
          <a:solidFill>
            <a:srgbClr val="F7F2E6"/>
          </a:solidFill>
          <a:ln w="6350">
            <a:solidFill>
              <a:srgbClr val="D9D2C7"/>
            </a:solidFill>
            <a:prstDash val="solid"/>
          </a:ln>
        </p:spPr>
      </p:sp>
      <p:sp>
        <p:nvSpPr>
          <p:cNvPr id="6" name="Text 4"/>
          <p:cNvSpPr/>
          <p:nvPr/>
        </p:nvSpPr>
        <p:spPr>
          <a:xfrm>
            <a:off x="731520" y="2743200"/>
            <a:ext cx="3027578" cy="365760"/>
          </a:xfrm>
          <a:prstGeom prst="rect">
            <a:avLst/>
          </a:prstGeom>
          <a:noFill/>
          <a:ln/>
        </p:spPr>
        <p:txBody>
          <a:bodyPr wrap="square" lIns="0" tIns="0" rIns="0" bIns="0" rtlCol="0" anchor="ctr"/>
          <a:lstStyle/>
          <a:p>
            <a:pPr algn="l" indent="0" marL="0">
              <a:buNone/>
            </a:pPr>
            <a:r>
              <a:rPr lang="en-US" sz="1200" b="1" spc="400" kern="0" dirty="0">
                <a:solidFill>
                  <a:srgbClr val="C58A4E"/>
                </a:solidFill>
                <a:latin typeface="Calibri" pitchFamily="34" charset="0"/>
                <a:ea typeface="Calibri" pitchFamily="34" charset="-122"/>
                <a:cs typeface="Calibri" pitchFamily="34" charset="-120"/>
              </a:rPr>
              <a:t>JAN 1, 2025</a:t>
            </a:r>
            <a:endParaRPr lang="en-US" sz="1200" dirty="0"/>
          </a:p>
        </p:txBody>
      </p:sp>
      <p:sp>
        <p:nvSpPr>
          <p:cNvPr id="7" name="Text 5"/>
          <p:cNvSpPr/>
          <p:nvPr/>
        </p:nvSpPr>
        <p:spPr>
          <a:xfrm>
            <a:off x="731520" y="3200400"/>
            <a:ext cx="3027578" cy="868680"/>
          </a:xfrm>
          <a:prstGeom prst="rect">
            <a:avLst/>
          </a:prstGeom>
          <a:noFill/>
          <a:ln/>
        </p:spPr>
        <p:txBody>
          <a:bodyPr wrap="square" lIns="0" tIns="0" rIns="0" bIns="0" rtlCol="0" anchor="t"/>
          <a:lstStyle/>
          <a:p>
            <a:pPr algn="l" indent="0" marL="0">
              <a:buNone/>
            </a:pPr>
            <a:r>
              <a:rPr lang="en-US" sz="1700" b="1" dirty="0">
                <a:solidFill>
                  <a:srgbClr val="0E2138"/>
                </a:solidFill>
                <a:latin typeface="Cambria" pitchFamily="34" charset="0"/>
                <a:ea typeface="Cambria" pitchFamily="34" charset="-122"/>
                <a:cs typeface="Cambria" pitchFamily="34" charset="-120"/>
              </a:rPr>
              <a:t>§48E tech-neutral ITC takes effect.</a:t>
            </a:r>
            <a:endParaRPr lang="en-US" sz="1700" dirty="0"/>
          </a:p>
        </p:txBody>
      </p:sp>
      <p:sp>
        <p:nvSpPr>
          <p:cNvPr id="8" name="Text 6"/>
          <p:cNvSpPr/>
          <p:nvPr/>
        </p:nvSpPr>
        <p:spPr>
          <a:xfrm>
            <a:off x="731520" y="4114800"/>
            <a:ext cx="3027578" cy="1463040"/>
          </a:xfrm>
          <a:prstGeom prst="rect">
            <a:avLst/>
          </a:prstGeom>
          <a:noFill/>
          <a:ln/>
        </p:spPr>
        <p:txBody>
          <a:bodyPr wrap="square" lIns="0" tIns="0" rIns="0" bIns="0" rtlCol="0" anchor="t"/>
          <a:lstStyle/>
          <a:p>
            <a:pPr algn="l" indent="0" marL="0">
              <a:lnSpc>
                <a:spcPct val="130000"/>
              </a:lnSpc>
              <a:buNone/>
            </a:pPr>
            <a:r>
              <a:rPr lang="en-US" sz="1100" dirty="0">
                <a:solidFill>
                  <a:srgbClr val="1A1A1A"/>
                </a:solidFill>
                <a:latin typeface="Calibri" pitchFamily="34" charset="0"/>
                <a:ea typeface="Calibri" pitchFamily="34" charset="-122"/>
                <a:cs typeface="Calibri" pitchFamily="34" charset="-120"/>
              </a:rPr>
              <a:t>Energy storage — including standalone batteries — now qualifies for the Clean Electricity Investment Tax Credit. 6% base; 30% with prevailing wage + apprenticeship; +10% domestic content; +10% energy community.</a:t>
            </a:r>
            <a:endParaRPr lang="en-US" sz="1100" dirty="0"/>
          </a:p>
        </p:txBody>
      </p:sp>
      <p:sp>
        <p:nvSpPr>
          <p:cNvPr id="9" name="Shape 7"/>
          <p:cNvSpPr/>
          <p:nvPr/>
        </p:nvSpPr>
        <p:spPr>
          <a:xfrm>
            <a:off x="4307738" y="2468880"/>
            <a:ext cx="3576218" cy="3291840"/>
          </a:xfrm>
          <a:prstGeom prst="rect">
            <a:avLst/>
          </a:prstGeom>
          <a:solidFill>
            <a:srgbClr val="F7F2E6"/>
          </a:solidFill>
          <a:ln w="6350">
            <a:solidFill>
              <a:srgbClr val="D9D2C7"/>
            </a:solidFill>
            <a:prstDash val="solid"/>
          </a:ln>
        </p:spPr>
      </p:sp>
      <p:sp>
        <p:nvSpPr>
          <p:cNvPr id="10" name="Text 8"/>
          <p:cNvSpPr/>
          <p:nvPr/>
        </p:nvSpPr>
        <p:spPr>
          <a:xfrm>
            <a:off x="4582058" y="2743200"/>
            <a:ext cx="3027578" cy="365760"/>
          </a:xfrm>
          <a:prstGeom prst="rect">
            <a:avLst/>
          </a:prstGeom>
          <a:noFill/>
          <a:ln/>
        </p:spPr>
        <p:txBody>
          <a:bodyPr wrap="square" lIns="0" tIns="0" rIns="0" bIns="0" rtlCol="0" anchor="ctr"/>
          <a:lstStyle/>
          <a:p>
            <a:pPr algn="l" indent="0" marL="0">
              <a:buNone/>
            </a:pPr>
            <a:r>
              <a:rPr lang="en-US" sz="1200" b="1" spc="400" kern="0" dirty="0">
                <a:solidFill>
                  <a:srgbClr val="C58A4E"/>
                </a:solidFill>
                <a:latin typeface="Calibri" pitchFamily="34" charset="0"/>
                <a:ea typeface="Calibri" pitchFamily="34" charset="-122"/>
                <a:cs typeface="Calibri" pitchFamily="34" charset="-120"/>
              </a:rPr>
              <a:t>JUL 4, 2025</a:t>
            </a:r>
            <a:endParaRPr lang="en-US" sz="1200" dirty="0"/>
          </a:p>
        </p:txBody>
      </p:sp>
      <p:sp>
        <p:nvSpPr>
          <p:cNvPr id="11" name="Text 9"/>
          <p:cNvSpPr/>
          <p:nvPr/>
        </p:nvSpPr>
        <p:spPr>
          <a:xfrm>
            <a:off x="4582058" y="3200400"/>
            <a:ext cx="3027578" cy="868680"/>
          </a:xfrm>
          <a:prstGeom prst="rect">
            <a:avLst/>
          </a:prstGeom>
          <a:noFill/>
          <a:ln/>
        </p:spPr>
        <p:txBody>
          <a:bodyPr wrap="square" lIns="0" tIns="0" rIns="0" bIns="0" rtlCol="0" anchor="t"/>
          <a:lstStyle/>
          <a:p>
            <a:pPr algn="l" indent="0" marL="0">
              <a:buNone/>
            </a:pPr>
            <a:r>
              <a:rPr lang="en-US" sz="1700" b="1" dirty="0">
                <a:solidFill>
                  <a:srgbClr val="0E2138"/>
                </a:solidFill>
                <a:latin typeface="Cambria" pitchFamily="34" charset="0"/>
                <a:ea typeface="Cambria" pitchFamily="34" charset="-122"/>
                <a:cs typeface="Cambria" pitchFamily="34" charset="-120"/>
              </a:rPr>
              <a:t>OBBBA restores 100% bonus depreciation.</a:t>
            </a:r>
            <a:endParaRPr lang="en-US" sz="1700" dirty="0"/>
          </a:p>
        </p:txBody>
      </p:sp>
      <p:sp>
        <p:nvSpPr>
          <p:cNvPr id="12" name="Text 10"/>
          <p:cNvSpPr/>
          <p:nvPr/>
        </p:nvSpPr>
        <p:spPr>
          <a:xfrm>
            <a:off x="4582058" y="4114800"/>
            <a:ext cx="3027578" cy="1463040"/>
          </a:xfrm>
          <a:prstGeom prst="rect">
            <a:avLst/>
          </a:prstGeom>
          <a:noFill/>
          <a:ln/>
        </p:spPr>
        <p:txBody>
          <a:bodyPr wrap="square" lIns="0" tIns="0" rIns="0" bIns="0" rtlCol="0" anchor="t"/>
          <a:lstStyle/>
          <a:p>
            <a:pPr algn="l" indent="0" marL="0">
              <a:lnSpc>
                <a:spcPct val="130000"/>
              </a:lnSpc>
              <a:buNone/>
            </a:pPr>
            <a:r>
              <a:rPr lang="en-US" sz="1100" dirty="0">
                <a:solidFill>
                  <a:srgbClr val="1A1A1A"/>
                </a:solidFill>
                <a:latin typeface="Calibri" pitchFamily="34" charset="0"/>
                <a:ea typeface="Calibri" pitchFamily="34" charset="-122"/>
                <a:cs typeface="Calibri" pitchFamily="34" charset="-120"/>
              </a:rPr>
              <a:t>The One Big Beautiful Bill Act restored §168(k) to 100% first-year bonus depreciation for qualified property acquired and placed in service after January 19, 2025 — reversing the post-2022 phase-down.</a:t>
            </a:r>
            <a:endParaRPr lang="en-US" sz="1100" dirty="0"/>
          </a:p>
        </p:txBody>
      </p:sp>
      <p:sp>
        <p:nvSpPr>
          <p:cNvPr id="13" name="Shape 11"/>
          <p:cNvSpPr/>
          <p:nvPr/>
        </p:nvSpPr>
        <p:spPr>
          <a:xfrm>
            <a:off x="8158277" y="2468880"/>
            <a:ext cx="3576218" cy="3291840"/>
          </a:xfrm>
          <a:prstGeom prst="rect">
            <a:avLst/>
          </a:prstGeom>
          <a:solidFill>
            <a:srgbClr val="F7F2E6"/>
          </a:solidFill>
          <a:ln w="6350">
            <a:solidFill>
              <a:srgbClr val="D9D2C7"/>
            </a:solidFill>
            <a:prstDash val="solid"/>
          </a:ln>
        </p:spPr>
      </p:sp>
      <p:sp>
        <p:nvSpPr>
          <p:cNvPr id="14" name="Text 12"/>
          <p:cNvSpPr/>
          <p:nvPr/>
        </p:nvSpPr>
        <p:spPr>
          <a:xfrm>
            <a:off x="8432597" y="2743200"/>
            <a:ext cx="3027578" cy="365760"/>
          </a:xfrm>
          <a:prstGeom prst="rect">
            <a:avLst/>
          </a:prstGeom>
          <a:noFill/>
          <a:ln/>
        </p:spPr>
        <p:txBody>
          <a:bodyPr wrap="square" lIns="0" tIns="0" rIns="0" bIns="0" rtlCol="0" anchor="ctr"/>
          <a:lstStyle/>
          <a:p>
            <a:pPr algn="l" indent="0" marL="0">
              <a:buNone/>
            </a:pPr>
            <a:r>
              <a:rPr lang="en-US" sz="1200" b="1" spc="400" kern="0" dirty="0">
                <a:solidFill>
                  <a:srgbClr val="C58A4E"/>
                </a:solidFill>
                <a:latin typeface="Calibri" pitchFamily="34" charset="0"/>
                <a:ea typeface="Calibri" pitchFamily="34" charset="-122"/>
                <a:cs typeface="Calibri" pitchFamily="34" charset="-120"/>
              </a:rPr>
              <a:t>FY 2026</a:t>
            </a:r>
            <a:endParaRPr lang="en-US" sz="1200" dirty="0"/>
          </a:p>
        </p:txBody>
      </p:sp>
      <p:sp>
        <p:nvSpPr>
          <p:cNvPr id="15" name="Text 13"/>
          <p:cNvSpPr/>
          <p:nvPr/>
        </p:nvSpPr>
        <p:spPr>
          <a:xfrm>
            <a:off x="8432597" y="3200400"/>
            <a:ext cx="3027578" cy="868680"/>
          </a:xfrm>
          <a:prstGeom prst="rect">
            <a:avLst/>
          </a:prstGeom>
          <a:noFill/>
          <a:ln/>
        </p:spPr>
        <p:txBody>
          <a:bodyPr wrap="square" lIns="0" tIns="0" rIns="0" bIns="0" rtlCol="0" anchor="t"/>
          <a:lstStyle/>
          <a:p>
            <a:pPr algn="l" indent="0" marL="0">
              <a:buNone/>
            </a:pPr>
            <a:r>
              <a:rPr lang="en-US" sz="1700" b="1" dirty="0">
                <a:solidFill>
                  <a:srgbClr val="0E2138"/>
                </a:solidFill>
                <a:latin typeface="Cambria" pitchFamily="34" charset="0"/>
                <a:ea typeface="Cambria" pitchFamily="34" charset="-122"/>
                <a:cs typeface="Cambria" pitchFamily="34" charset="-120"/>
              </a:rPr>
              <a:t>Credit transferability is operational.</a:t>
            </a:r>
            <a:endParaRPr lang="en-US" sz="1700" dirty="0"/>
          </a:p>
        </p:txBody>
      </p:sp>
      <p:sp>
        <p:nvSpPr>
          <p:cNvPr id="16" name="Text 14"/>
          <p:cNvSpPr/>
          <p:nvPr/>
        </p:nvSpPr>
        <p:spPr>
          <a:xfrm>
            <a:off x="8432597" y="4114800"/>
            <a:ext cx="3027578" cy="1463040"/>
          </a:xfrm>
          <a:prstGeom prst="rect">
            <a:avLst/>
          </a:prstGeom>
          <a:noFill/>
          <a:ln/>
        </p:spPr>
        <p:txBody>
          <a:bodyPr wrap="square" lIns="0" tIns="0" rIns="0" bIns="0" rtlCol="0" anchor="t"/>
          <a:lstStyle/>
          <a:p>
            <a:pPr algn="l" indent="0" marL="0">
              <a:lnSpc>
                <a:spcPct val="130000"/>
              </a:lnSpc>
              <a:buNone/>
            </a:pPr>
            <a:r>
              <a:rPr lang="en-US" sz="1100" dirty="0">
                <a:solidFill>
                  <a:srgbClr val="1A1A1A"/>
                </a:solidFill>
                <a:latin typeface="Calibri" pitchFamily="34" charset="0"/>
                <a:ea typeface="Calibri" pitchFamily="34" charset="-122"/>
                <a:cs typeface="Calibri" pitchFamily="34" charset="-120"/>
              </a:rPr>
              <a:t>§6418 transferability rules are in production. Buyers without sufficient current-year liability can transfer credits to unrelated parties for cash, typically at 92–95¢ on the dollar. The credit no longer expires unused.</a:t>
            </a:r>
            <a:endParaRPr lang="en-US" sz="1100" dirty="0"/>
          </a:p>
        </p:txBody>
      </p:sp>
      <p:sp>
        <p:nvSpPr>
          <p:cNvPr id="17" name="Text 15"/>
          <p:cNvSpPr/>
          <p:nvPr/>
        </p:nvSpPr>
        <p:spPr>
          <a:xfrm>
            <a:off x="457200" y="6492240"/>
            <a:ext cx="8686800" cy="201168"/>
          </a:xfrm>
          <a:prstGeom prst="rect">
            <a:avLst/>
          </a:prstGeom>
          <a:noFill/>
          <a:ln/>
        </p:spPr>
        <p:txBody>
          <a:bodyPr wrap="square" lIns="0" tIns="0" rIns="0" bIns="0" rtlCol="0" anchor="ctr"/>
          <a:lstStyle/>
          <a:p>
            <a:pPr algn="l" indent="0" marL="0">
              <a:buNone/>
            </a:pPr>
            <a:r>
              <a:rPr lang="en-US" sz="750" spc="300" kern="0" dirty="0">
                <a:solidFill>
                  <a:srgbClr val="5D6B7C"/>
                </a:solidFill>
                <a:latin typeface="Calibri" pitchFamily="34" charset="0"/>
                <a:ea typeface="Calibri" pitchFamily="34" charset="-122"/>
                <a:cs typeface="Calibri" pitchFamily="34" charset="-120"/>
              </a:rPr>
              <a:t>CONFIDENTIAL  ·  NOT AN OFFER OF SECURITIES  ·  ACCREDITED BUYERS ONLY</a:t>
            </a:r>
            <a:endParaRPr lang="en-US" sz="750" dirty="0"/>
          </a:p>
        </p:txBody>
      </p:sp>
      <p:sp>
        <p:nvSpPr>
          <p:cNvPr id="18" name="Text 16"/>
          <p:cNvSpPr/>
          <p:nvPr/>
        </p:nvSpPr>
        <p:spPr>
          <a:xfrm>
            <a:off x="10911535" y="6492240"/>
            <a:ext cx="822960" cy="201168"/>
          </a:xfrm>
          <a:prstGeom prst="rect">
            <a:avLst/>
          </a:prstGeom>
          <a:noFill/>
          <a:ln/>
        </p:spPr>
        <p:txBody>
          <a:bodyPr wrap="square" lIns="0" tIns="0" rIns="0" bIns="0" rtlCol="0" anchor="ctr"/>
          <a:lstStyle/>
          <a:p>
            <a:pPr algn="r" indent="0" marL="0">
              <a:buNone/>
            </a:pPr>
            <a:r>
              <a:rPr lang="en-US" sz="800" b="1" spc="300" kern="0" dirty="0">
                <a:solidFill>
                  <a:srgbClr val="5D6B7C"/>
                </a:solidFill>
                <a:latin typeface="Calibri" pitchFamily="34" charset="0"/>
                <a:ea typeface="Calibri" pitchFamily="34" charset="-122"/>
                <a:cs typeface="Calibri" pitchFamily="34" charset="-120"/>
              </a:rPr>
              <a:t>04 / 13</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6858000" cy="274320"/>
          </a:xfrm>
          <a:prstGeom prst="rect">
            <a:avLst/>
          </a:prstGeom>
          <a:noFill/>
          <a:ln/>
        </p:spPr>
        <p:txBody>
          <a:bodyPr wrap="square" lIns="0" tIns="0" rIns="0" bIns="0" rtlCol="0" anchor="ctr"/>
          <a:lstStyle/>
          <a:p>
            <a:pPr algn="l" indent="0" marL="0">
              <a:buNone/>
            </a:pPr>
            <a:r>
              <a:rPr lang="en-US" sz="900" b="1" spc="400" kern="0" dirty="0">
                <a:solidFill>
                  <a:srgbClr val="C58A4E"/>
                </a:solidFill>
                <a:latin typeface="Calibri" pitchFamily="34" charset="0"/>
                <a:ea typeface="Calibri" pitchFamily="34" charset="-122"/>
                <a:cs typeface="Calibri" pitchFamily="34" charset="-120"/>
              </a:rPr>
              <a:t>05</a:t>
            </a:r>
            <a:pPr algn="l" indent="0" marL="0">
              <a:buNone/>
            </a:pPr>
            <a:r>
              <a:rPr lang="en-US" sz="900" dirty="0">
                <a:solidFill>
                  <a:srgbClr val="C58A4E"/>
                </a:solidFill>
                <a:latin typeface="Calibri" pitchFamily="34" charset="0"/>
                <a:ea typeface="Calibri" pitchFamily="34" charset="-122"/>
                <a:cs typeface="Calibri" pitchFamily="34" charset="-120"/>
              </a:rPr>
              <a:t>   </a:t>
            </a:r>
            <a:pPr algn="l" indent="0" marL="0">
              <a:buNone/>
            </a:pPr>
            <a:r>
              <a:rPr lang="en-US" sz="900" b="1" spc="400" kern="0" dirty="0">
                <a:solidFill>
                  <a:srgbClr val="C58A4E"/>
                </a:solidFill>
                <a:latin typeface="Calibri" pitchFamily="34" charset="0"/>
                <a:ea typeface="Calibri" pitchFamily="34" charset="-122"/>
                <a:cs typeface="Calibri" pitchFamily="34" charset="-120"/>
              </a:rPr>
              <a:t>THE MECHANISM</a:t>
            </a:r>
            <a:endParaRPr lang="en-US" sz="900" dirty="0"/>
          </a:p>
        </p:txBody>
      </p:sp>
      <p:sp>
        <p:nvSpPr>
          <p:cNvPr id="3" name="Text 1"/>
          <p:cNvSpPr/>
          <p:nvPr/>
        </p:nvSpPr>
        <p:spPr>
          <a:xfrm>
            <a:off x="6858000" y="320040"/>
            <a:ext cx="4876495" cy="274320"/>
          </a:xfrm>
          <a:prstGeom prst="rect">
            <a:avLst/>
          </a:prstGeom>
          <a:noFill/>
          <a:ln/>
        </p:spPr>
        <p:txBody>
          <a:bodyPr wrap="square" lIns="0" tIns="0" rIns="0" bIns="0" rtlCol="0" anchor="ctr"/>
          <a:lstStyle/>
          <a:p>
            <a:pPr algn="r" indent="0" marL="0">
              <a:buNone/>
            </a:pPr>
            <a:r>
              <a:rPr lang="en-US" sz="900" spc="300" kern="0" dirty="0">
                <a:solidFill>
                  <a:srgbClr val="C58A4E"/>
                </a:solidFill>
                <a:latin typeface="Calibri" pitchFamily="34" charset="0"/>
                <a:ea typeface="Calibri" pitchFamily="34" charset="-122"/>
                <a:cs typeface="Calibri" pitchFamily="34" charset="-120"/>
              </a:rPr>
              <a:t>BoA  ×  FOUNDERS FIRST ADVISORY</a:t>
            </a:r>
            <a:endParaRPr lang="en-US" sz="900" dirty="0"/>
          </a:p>
        </p:txBody>
      </p:sp>
      <p:sp>
        <p:nvSpPr>
          <p:cNvPr id="4" name="Text 2"/>
          <p:cNvSpPr/>
          <p:nvPr/>
        </p:nvSpPr>
        <p:spPr>
          <a:xfrm>
            <a:off x="548640" y="868680"/>
            <a:ext cx="11094415" cy="1097280"/>
          </a:xfrm>
          <a:prstGeom prst="rect">
            <a:avLst/>
          </a:prstGeom>
          <a:noFill/>
          <a:ln/>
        </p:spPr>
        <p:txBody>
          <a:bodyPr wrap="square" lIns="0" tIns="0" rIns="0" bIns="0" rtlCol="0" anchor="t"/>
          <a:lstStyle/>
          <a:p>
            <a:pPr algn="l" indent="0" marL="0">
              <a:buNone/>
            </a:pPr>
            <a:r>
              <a:rPr lang="en-US" sz="2400" dirty="0">
                <a:solidFill>
                  <a:srgbClr val="0E2138"/>
                </a:solidFill>
                <a:latin typeface="Cambria" pitchFamily="34" charset="0"/>
                <a:ea typeface="Cambria" pitchFamily="34" charset="-122"/>
                <a:cs typeface="Cambria" pitchFamily="34" charset="-120"/>
              </a:rPr>
              <a:t>How $1.00 of asset purchase becomes $0.34 of after-tax cost — in one diagram.</a:t>
            </a:r>
            <a:endParaRPr lang="en-US" sz="2400" dirty="0"/>
          </a:p>
        </p:txBody>
      </p:sp>
      <p:sp>
        <p:nvSpPr>
          <p:cNvPr id="5" name="Shape 3"/>
          <p:cNvSpPr/>
          <p:nvPr/>
        </p:nvSpPr>
        <p:spPr>
          <a:xfrm>
            <a:off x="457200" y="2606040"/>
            <a:ext cx="2682164" cy="2468880"/>
          </a:xfrm>
          <a:prstGeom prst="rect">
            <a:avLst/>
          </a:prstGeom>
          <a:solidFill>
            <a:srgbClr val="FFFFFF"/>
          </a:solidFill>
          <a:ln w="15240">
            <a:solidFill>
              <a:srgbClr val="C58A4E"/>
            </a:solidFill>
            <a:prstDash val="solid"/>
          </a:ln>
        </p:spPr>
      </p:sp>
      <p:sp>
        <p:nvSpPr>
          <p:cNvPr id="6" name="Text 4"/>
          <p:cNvSpPr/>
          <p:nvPr/>
        </p:nvSpPr>
        <p:spPr>
          <a:xfrm>
            <a:off x="640080" y="2788920"/>
            <a:ext cx="2316404" cy="320040"/>
          </a:xfrm>
          <a:prstGeom prst="rect">
            <a:avLst/>
          </a:prstGeom>
          <a:noFill/>
          <a:ln/>
        </p:spPr>
        <p:txBody>
          <a:bodyPr wrap="square" lIns="0" tIns="0" rIns="0" bIns="0" rtlCol="0" anchor="ctr"/>
          <a:lstStyle/>
          <a:p>
            <a:pPr algn="l" indent="0" marL="0">
              <a:buNone/>
            </a:pPr>
            <a:r>
              <a:rPr lang="en-US" sz="1000" b="1" spc="400" kern="0" dirty="0">
                <a:solidFill>
                  <a:srgbClr val="C58A4E"/>
                </a:solidFill>
                <a:latin typeface="Calibri" pitchFamily="34" charset="0"/>
                <a:ea typeface="Calibri" pitchFamily="34" charset="-122"/>
                <a:cs typeface="Calibri" pitchFamily="34" charset="-120"/>
              </a:rPr>
              <a:t>STEP 1</a:t>
            </a:r>
            <a:endParaRPr lang="en-US" sz="1000" dirty="0"/>
          </a:p>
        </p:txBody>
      </p:sp>
      <p:sp>
        <p:nvSpPr>
          <p:cNvPr id="7" name="Text 5"/>
          <p:cNvSpPr/>
          <p:nvPr/>
        </p:nvSpPr>
        <p:spPr>
          <a:xfrm>
            <a:off x="640080" y="3154680"/>
            <a:ext cx="2316404" cy="457200"/>
          </a:xfrm>
          <a:prstGeom prst="rect">
            <a:avLst/>
          </a:prstGeom>
          <a:noFill/>
          <a:ln/>
        </p:spPr>
        <p:txBody>
          <a:bodyPr wrap="square" lIns="0" tIns="0" rIns="0" bIns="0" rtlCol="0" anchor="t"/>
          <a:lstStyle/>
          <a:p>
            <a:pPr algn="l" indent="0" marL="0">
              <a:buNone/>
            </a:pPr>
            <a:r>
              <a:rPr lang="en-US" sz="1500" b="1" dirty="0">
                <a:solidFill>
                  <a:srgbClr val="0E2138"/>
                </a:solidFill>
                <a:latin typeface="Cambria" pitchFamily="34" charset="0"/>
                <a:ea typeface="Cambria" pitchFamily="34" charset="-122"/>
                <a:cs typeface="Cambria" pitchFamily="34" charset="-120"/>
              </a:rPr>
              <a:t>Purchase</a:t>
            </a:r>
            <a:endParaRPr lang="en-US" sz="1500" dirty="0"/>
          </a:p>
        </p:txBody>
      </p:sp>
      <p:sp>
        <p:nvSpPr>
          <p:cNvPr id="8" name="Text 6"/>
          <p:cNvSpPr/>
          <p:nvPr/>
        </p:nvSpPr>
        <p:spPr>
          <a:xfrm>
            <a:off x="640080" y="3657600"/>
            <a:ext cx="2316404" cy="777240"/>
          </a:xfrm>
          <a:prstGeom prst="rect">
            <a:avLst/>
          </a:prstGeom>
          <a:noFill/>
          <a:ln/>
        </p:spPr>
        <p:txBody>
          <a:bodyPr wrap="square" lIns="0" tIns="0" rIns="0" bIns="0" rtlCol="0" anchor="t"/>
          <a:lstStyle/>
          <a:p>
            <a:pPr algn="l" indent="0" marL="0">
              <a:buNone/>
            </a:pPr>
            <a:r>
              <a:rPr lang="en-US" sz="3000" b="1" dirty="0">
                <a:solidFill>
                  <a:srgbClr val="0E2138"/>
                </a:solidFill>
                <a:latin typeface="Calibri" pitchFamily="34" charset="0"/>
                <a:ea typeface="Calibri" pitchFamily="34" charset="-122"/>
                <a:cs typeface="Calibri" pitchFamily="34" charset="-120"/>
              </a:rPr>
              <a:t>$1,000,000</a:t>
            </a:r>
            <a:endParaRPr lang="en-US" sz="3000" dirty="0"/>
          </a:p>
        </p:txBody>
      </p:sp>
      <p:sp>
        <p:nvSpPr>
          <p:cNvPr id="9" name="Text 7"/>
          <p:cNvSpPr/>
          <p:nvPr/>
        </p:nvSpPr>
        <p:spPr>
          <a:xfrm>
            <a:off x="640080" y="4434840"/>
            <a:ext cx="2316404" cy="548640"/>
          </a:xfrm>
          <a:prstGeom prst="rect">
            <a:avLst/>
          </a:prstGeom>
          <a:noFill/>
          <a:ln/>
        </p:spPr>
        <p:txBody>
          <a:bodyPr wrap="square" lIns="0" tIns="0" rIns="0" bIns="0" rtlCol="0" anchor="t"/>
          <a:lstStyle/>
          <a:p>
            <a:pPr algn="l" indent="0" marL="0">
              <a:lnSpc>
                <a:spcPct val="125000"/>
              </a:lnSpc>
              <a:buNone/>
            </a:pPr>
            <a:r>
              <a:rPr lang="en-US" sz="1000" i="1" dirty="0">
                <a:solidFill>
                  <a:srgbClr val="5D6B7C"/>
                </a:solidFill>
                <a:latin typeface="Calibri" pitchFamily="34" charset="0"/>
                <a:ea typeface="Calibri" pitchFamily="34" charset="-122"/>
                <a:cs typeface="Calibri" pitchFamily="34" charset="-120"/>
              </a:rPr>
              <a:t>qualifying §48E battery asset, placed in service</a:t>
            </a:r>
            <a:endParaRPr lang="en-US" sz="1000" dirty="0"/>
          </a:p>
        </p:txBody>
      </p:sp>
      <p:sp>
        <p:nvSpPr>
          <p:cNvPr id="10" name="Shape 8"/>
          <p:cNvSpPr/>
          <p:nvPr/>
        </p:nvSpPr>
        <p:spPr>
          <a:xfrm>
            <a:off x="3166796" y="3767328"/>
            <a:ext cx="109728" cy="146304"/>
          </a:xfrm>
          <a:prstGeom prst="rightArrow">
            <a:avLst/>
          </a:prstGeom>
          <a:solidFill>
            <a:srgbClr val="C58A4E"/>
          </a:solidFill>
          <a:ln w="12700">
            <a:solidFill>
              <a:srgbClr val="C58A4E"/>
            </a:solidFill>
            <a:prstDash val="solid"/>
          </a:ln>
        </p:spPr>
      </p:sp>
      <p:sp>
        <p:nvSpPr>
          <p:cNvPr id="11" name="Shape 9"/>
          <p:cNvSpPr/>
          <p:nvPr/>
        </p:nvSpPr>
        <p:spPr>
          <a:xfrm>
            <a:off x="3322244" y="2606040"/>
            <a:ext cx="2682164" cy="2468880"/>
          </a:xfrm>
          <a:prstGeom prst="rect">
            <a:avLst/>
          </a:prstGeom>
          <a:solidFill>
            <a:srgbClr val="FFFFFF"/>
          </a:solidFill>
          <a:ln w="15240">
            <a:solidFill>
              <a:srgbClr val="C58A4E"/>
            </a:solidFill>
            <a:prstDash val="solid"/>
          </a:ln>
        </p:spPr>
      </p:sp>
      <p:sp>
        <p:nvSpPr>
          <p:cNvPr id="12" name="Text 10"/>
          <p:cNvSpPr/>
          <p:nvPr/>
        </p:nvSpPr>
        <p:spPr>
          <a:xfrm>
            <a:off x="3505124" y="2788920"/>
            <a:ext cx="2316404" cy="320040"/>
          </a:xfrm>
          <a:prstGeom prst="rect">
            <a:avLst/>
          </a:prstGeom>
          <a:noFill/>
          <a:ln/>
        </p:spPr>
        <p:txBody>
          <a:bodyPr wrap="square" lIns="0" tIns="0" rIns="0" bIns="0" rtlCol="0" anchor="ctr"/>
          <a:lstStyle/>
          <a:p>
            <a:pPr algn="l" indent="0" marL="0">
              <a:buNone/>
            </a:pPr>
            <a:r>
              <a:rPr lang="en-US" sz="1000" b="1" spc="400" kern="0" dirty="0">
                <a:solidFill>
                  <a:srgbClr val="C58A4E"/>
                </a:solidFill>
                <a:latin typeface="Calibri" pitchFamily="34" charset="0"/>
                <a:ea typeface="Calibri" pitchFamily="34" charset="-122"/>
                <a:cs typeface="Calibri" pitchFamily="34" charset="-120"/>
              </a:rPr>
              <a:t>STEP 2</a:t>
            </a:r>
            <a:endParaRPr lang="en-US" sz="1000" dirty="0"/>
          </a:p>
        </p:txBody>
      </p:sp>
      <p:sp>
        <p:nvSpPr>
          <p:cNvPr id="13" name="Text 11"/>
          <p:cNvSpPr/>
          <p:nvPr/>
        </p:nvSpPr>
        <p:spPr>
          <a:xfrm>
            <a:off x="3505124" y="3154680"/>
            <a:ext cx="2316404" cy="457200"/>
          </a:xfrm>
          <a:prstGeom prst="rect">
            <a:avLst/>
          </a:prstGeom>
          <a:noFill/>
          <a:ln/>
        </p:spPr>
        <p:txBody>
          <a:bodyPr wrap="square" lIns="0" tIns="0" rIns="0" bIns="0" rtlCol="0" anchor="t"/>
          <a:lstStyle/>
          <a:p>
            <a:pPr algn="l" indent="0" marL="0">
              <a:buNone/>
            </a:pPr>
            <a:r>
              <a:rPr lang="en-US" sz="1500" b="1" dirty="0">
                <a:solidFill>
                  <a:srgbClr val="0E2138"/>
                </a:solidFill>
                <a:latin typeface="Cambria" pitchFamily="34" charset="0"/>
                <a:ea typeface="Cambria" pitchFamily="34" charset="-122"/>
                <a:cs typeface="Cambria" pitchFamily="34" charset="-120"/>
              </a:rPr>
              <a:t>§48E ITC</a:t>
            </a:r>
            <a:endParaRPr lang="en-US" sz="1500" dirty="0"/>
          </a:p>
        </p:txBody>
      </p:sp>
      <p:sp>
        <p:nvSpPr>
          <p:cNvPr id="14" name="Text 12"/>
          <p:cNvSpPr/>
          <p:nvPr/>
        </p:nvSpPr>
        <p:spPr>
          <a:xfrm>
            <a:off x="3505124" y="3657600"/>
            <a:ext cx="2316404" cy="777240"/>
          </a:xfrm>
          <a:prstGeom prst="rect">
            <a:avLst/>
          </a:prstGeom>
          <a:noFill/>
          <a:ln/>
        </p:spPr>
        <p:txBody>
          <a:bodyPr wrap="square" lIns="0" tIns="0" rIns="0" bIns="0" rtlCol="0" anchor="t"/>
          <a:lstStyle/>
          <a:p>
            <a:pPr algn="l" indent="0" marL="0">
              <a:buNone/>
            </a:pPr>
            <a:r>
              <a:rPr lang="en-US" sz="3000" b="1" dirty="0">
                <a:solidFill>
                  <a:srgbClr val="0E2138"/>
                </a:solidFill>
                <a:latin typeface="Calibri" pitchFamily="34" charset="0"/>
                <a:ea typeface="Calibri" pitchFamily="34" charset="-122"/>
                <a:cs typeface="Calibri" pitchFamily="34" charset="-120"/>
              </a:rPr>
              <a:t>$300,000</a:t>
            </a:r>
            <a:endParaRPr lang="en-US" sz="3000" dirty="0"/>
          </a:p>
        </p:txBody>
      </p:sp>
      <p:sp>
        <p:nvSpPr>
          <p:cNvPr id="15" name="Text 13"/>
          <p:cNvSpPr/>
          <p:nvPr/>
        </p:nvSpPr>
        <p:spPr>
          <a:xfrm>
            <a:off x="3505124" y="4434840"/>
            <a:ext cx="2316404" cy="548640"/>
          </a:xfrm>
          <a:prstGeom prst="rect">
            <a:avLst/>
          </a:prstGeom>
          <a:noFill/>
          <a:ln/>
        </p:spPr>
        <p:txBody>
          <a:bodyPr wrap="square" lIns="0" tIns="0" rIns="0" bIns="0" rtlCol="0" anchor="t"/>
          <a:lstStyle/>
          <a:p>
            <a:pPr algn="l" indent="0" marL="0">
              <a:lnSpc>
                <a:spcPct val="125000"/>
              </a:lnSpc>
              <a:buNone/>
            </a:pPr>
            <a:r>
              <a:rPr lang="en-US" sz="1000" i="1" dirty="0">
                <a:solidFill>
                  <a:srgbClr val="5D6B7C"/>
                </a:solidFill>
                <a:latin typeface="Calibri" pitchFamily="34" charset="0"/>
                <a:ea typeface="Calibri" pitchFamily="34" charset="-122"/>
                <a:cs typeface="Calibri" pitchFamily="34" charset="-120"/>
              </a:rPr>
              <a:t>30% × $1M, PWA-compliant</a:t>
            </a:r>
            <a:endParaRPr lang="en-US" sz="1000" dirty="0"/>
          </a:p>
        </p:txBody>
      </p:sp>
      <p:sp>
        <p:nvSpPr>
          <p:cNvPr id="16" name="Shape 14"/>
          <p:cNvSpPr/>
          <p:nvPr/>
        </p:nvSpPr>
        <p:spPr>
          <a:xfrm>
            <a:off x="6031840" y="3767328"/>
            <a:ext cx="109728" cy="146304"/>
          </a:xfrm>
          <a:prstGeom prst="rightArrow">
            <a:avLst/>
          </a:prstGeom>
          <a:solidFill>
            <a:srgbClr val="C58A4E"/>
          </a:solidFill>
          <a:ln w="12700">
            <a:solidFill>
              <a:srgbClr val="C58A4E"/>
            </a:solidFill>
            <a:prstDash val="solid"/>
          </a:ln>
        </p:spPr>
      </p:sp>
      <p:sp>
        <p:nvSpPr>
          <p:cNvPr id="17" name="Shape 15"/>
          <p:cNvSpPr/>
          <p:nvPr/>
        </p:nvSpPr>
        <p:spPr>
          <a:xfrm>
            <a:off x="6187288" y="2606040"/>
            <a:ext cx="2682164" cy="2468880"/>
          </a:xfrm>
          <a:prstGeom prst="rect">
            <a:avLst/>
          </a:prstGeom>
          <a:solidFill>
            <a:srgbClr val="FFFFFF"/>
          </a:solidFill>
          <a:ln w="15240">
            <a:solidFill>
              <a:srgbClr val="C58A4E"/>
            </a:solidFill>
            <a:prstDash val="solid"/>
          </a:ln>
        </p:spPr>
      </p:sp>
      <p:sp>
        <p:nvSpPr>
          <p:cNvPr id="18" name="Text 16"/>
          <p:cNvSpPr/>
          <p:nvPr/>
        </p:nvSpPr>
        <p:spPr>
          <a:xfrm>
            <a:off x="6370168" y="2788920"/>
            <a:ext cx="2316404" cy="320040"/>
          </a:xfrm>
          <a:prstGeom prst="rect">
            <a:avLst/>
          </a:prstGeom>
          <a:noFill/>
          <a:ln/>
        </p:spPr>
        <p:txBody>
          <a:bodyPr wrap="square" lIns="0" tIns="0" rIns="0" bIns="0" rtlCol="0" anchor="ctr"/>
          <a:lstStyle/>
          <a:p>
            <a:pPr algn="l" indent="0" marL="0">
              <a:buNone/>
            </a:pPr>
            <a:r>
              <a:rPr lang="en-US" sz="1000" b="1" spc="400" kern="0" dirty="0">
                <a:solidFill>
                  <a:srgbClr val="C58A4E"/>
                </a:solidFill>
                <a:latin typeface="Calibri" pitchFamily="34" charset="0"/>
                <a:ea typeface="Calibri" pitchFamily="34" charset="-122"/>
                <a:cs typeface="Calibri" pitchFamily="34" charset="-120"/>
              </a:rPr>
              <a:t>STEP 3</a:t>
            </a:r>
            <a:endParaRPr lang="en-US" sz="1000" dirty="0"/>
          </a:p>
        </p:txBody>
      </p:sp>
      <p:sp>
        <p:nvSpPr>
          <p:cNvPr id="19" name="Text 17"/>
          <p:cNvSpPr/>
          <p:nvPr/>
        </p:nvSpPr>
        <p:spPr>
          <a:xfrm>
            <a:off x="6370168" y="3154680"/>
            <a:ext cx="2316404" cy="457200"/>
          </a:xfrm>
          <a:prstGeom prst="rect">
            <a:avLst/>
          </a:prstGeom>
          <a:noFill/>
          <a:ln/>
        </p:spPr>
        <p:txBody>
          <a:bodyPr wrap="square" lIns="0" tIns="0" rIns="0" bIns="0" rtlCol="0" anchor="t"/>
          <a:lstStyle/>
          <a:p>
            <a:pPr algn="l" indent="0" marL="0">
              <a:buNone/>
            </a:pPr>
            <a:r>
              <a:rPr lang="en-US" sz="1500" b="1" dirty="0">
                <a:solidFill>
                  <a:srgbClr val="0E2138"/>
                </a:solidFill>
                <a:latin typeface="Cambria" pitchFamily="34" charset="0"/>
                <a:ea typeface="Cambria" pitchFamily="34" charset="-122"/>
                <a:cs typeface="Cambria" pitchFamily="34" charset="-120"/>
              </a:rPr>
              <a:t>§168(k) bonus depreciation</a:t>
            </a:r>
            <a:endParaRPr lang="en-US" sz="1500" dirty="0"/>
          </a:p>
        </p:txBody>
      </p:sp>
      <p:sp>
        <p:nvSpPr>
          <p:cNvPr id="20" name="Text 18"/>
          <p:cNvSpPr/>
          <p:nvPr/>
        </p:nvSpPr>
        <p:spPr>
          <a:xfrm>
            <a:off x="6370168" y="3657600"/>
            <a:ext cx="2316404" cy="777240"/>
          </a:xfrm>
          <a:prstGeom prst="rect">
            <a:avLst/>
          </a:prstGeom>
          <a:noFill/>
          <a:ln/>
        </p:spPr>
        <p:txBody>
          <a:bodyPr wrap="square" lIns="0" tIns="0" rIns="0" bIns="0" rtlCol="0" anchor="t"/>
          <a:lstStyle/>
          <a:p>
            <a:pPr algn="l" indent="0" marL="0">
              <a:buNone/>
            </a:pPr>
            <a:r>
              <a:rPr lang="en-US" sz="3000" b="1" dirty="0">
                <a:solidFill>
                  <a:srgbClr val="0E2138"/>
                </a:solidFill>
                <a:latin typeface="Calibri" pitchFamily="34" charset="0"/>
                <a:ea typeface="Calibri" pitchFamily="34" charset="-122"/>
                <a:cs typeface="Calibri" pitchFamily="34" charset="-120"/>
              </a:rPr>
              <a:t>$357,000</a:t>
            </a:r>
            <a:endParaRPr lang="en-US" sz="3000" dirty="0"/>
          </a:p>
        </p:txBody>
      </p:sp>
      <p:sp>
        <p:nvSpPr>
          <p:cNvPr id="21" name="Text 19"/>
          <p:cNvSpPr/>
          <p:nvPr/>
        </p:nvSpPr>
        <p:spPr>
          <a:xfrm>
            <a:off x="6370168" y="4434840"/>
            <a:ext cx="2316404" cy="548640"/>
          </a:xfrm>
          <a:prstGeom prst="rect">
            <a:avLst/>
          </a:prstGeom>
          <a:noFill/>
          <a:ln/>
        </p:spPr>
        <p:txBody>
          <a:bodyPr wrap="square" lIns="0" tIns="0" rIns="0" bIns="0" rtlCol="0" anchor="t"/>
          <a:lstStyle/>
          <a:p>
            <a:pPr algn="l" indent="0" marL="0">
              <a:lnSpc>
                <a:spcPct val="125000"/>
              </a:lnSpc>
              <a:buNone/>
            </a:pPr>
            <a:r>
              <a:rPr lang="en-US" sz="1000" i="1" dirty="0">
                <a:solidFill>
                  <a:srgbClr val="5D6B7C"/>
                </a:solidFill>
                <a:latin typeface="Calibri" pitchFamily="34" charset="0"/>
                <a:ea typeface="Calibri" pitchFamily="34" charset="-122"/>
                <a:cs typeface="Calibri" pitchFamily="34" charset="-120"/>
              </a:rPr>
              <a:t>100% × $850K basis × 42% blended rate</a:t>
            </a:r>
            <a:endParaRPr lang="en-US" sz="1000" dirty="0"/>
          </a:p>
        </p:txBody>
      </p:sp>
      <p:sp>
        <p:nvSpPr>
          <p:cNvPr id="22" name="Shape 20"/>
          <p:cNvSpPr/>
          <p:nvPr/>
        </p:nvSpPr>
        <p:spPr>
          <a:xfrm>
            <a:off x="8896883" y="3767328"/>
            <a:ext cx="109728" cy="146304"/>
          </a:xfrm>
          <a:prstGeom prst="rightArrow">
            <a:avLst/>
          </a:prstGeom>
          <a:solidFill>
            <a:srgbClr val="C58A4E"/>
          </a:solidFill>
          <a:ln w="12700">
            <a:solidFill>
              <a:srgbClr val="C58A4E"/>
            </a:solidFill>
            <a:prstDash val="solid"/>
          </a:ln>
        </p:spPr>
      </p:sp>
      <p:sp>
        <p:nvSpPr>
          <p:cNvPr id="23" name="Shape 21"/>
          <p:cNvSpPr/>
          <p:nvPr/>
        </p:nvSpPr>
        <p:spPr>
          <a:xfrm>
            <a:off x="9052331" y="2606040"/>
            <a:ext cx="2682164" cy="2468880"/>
          </a:xfrm>
          <a:prstGeom prst="rect">
            <a:avLst/>
          </a:prstGeom>
          <a:solidFill>
            <a:srgbClr val="0E2138"/>
          </a:solidFill>
          <a:ln w="15240">
            <a:solidFill>
              <a:srgbClr val="0E2138"/>
            </a:solidFill>
            <a:prstDash val="solid"/>
          </a:ln>
        </p:spPr>
      </p:sp>
      <p:sp>
        <p:nvSpPr>
          <p:cNvPr id="24" name="Text 22"/>
          <p:cNvSpPr/>
          <p:nvPr/>
        </p:nvSpPr>
        <p:spPr>
          <a:xfrm>
            <a:off x="9235211" y="2788920"/>
            <a:ext cx="2316404" cy="320040"/>
          </a:xfrm>
          <a:prstGeom prst="rect">
            <a:avLst/>
          </a:prstGeom>
          <a:noFill/>
          <a:ln/>
        </p:spPr>
        <p:txBody>
          <a:bodyPr wrap="square" lIns="0" tIns="0" rIns="0" bIns="0" rtlCol="0" anchor="ctr"/>
          <a:lstStyle/>
          <a:p>
            <a:pPr algn="l" indent="0" marL="0">
              <a:buNone/>
            </a:pPr>
            <a:r>
              <a:rPr lang="en-US" sz="1000" b="1" spc="400" kern="0" dirty="0">
                <a:solidFill>
                  <a:srgbClr val="C58A4E"/>
                </a:solidFill>
                <a:latin typeface="Calibri" pitchFamily="34" charset="0"/>
                <a:ea typeface="Calibri" pitchFamily="34" charset="-122"/>
                <a:cs typeface="Calibri" pitchFamily="34" charset="-120"/>
              </a:rPr>
              <a:t>NET</a:t>
            </a:r>
            <a:endParaRPr lang="en-US" sz="1000" dirty="0"/>
          </a:p>
        </p:txBody>
      </p:sp>
      <p:sp>
        <p:nvSpPr>
          <p:cNvPr id="25" name="Text 23"/>
          <p:cNvSpPr/>
          <p:nvPr/>
        </p:nvSpPr>
        <p:spPr>
          <a:xfrm>
            <a:off x="9235211" y="3154680"/>
            <a:ext cx="2316404" cy="457200"/>
          </a:xfrm>
          <a:prstGeom prst="rect">
            <a:avLst/>
          </a:prstGeom>
          <a:noFill/>
          <a:ln/>
        </p:spPr>
        <p:txBody>
          <a:bodyPr wrap="square" lIns="0" tIns="0" rIns="0" bIns="0" rtlCol="0" anchor="t"/>
          <a:lstStyle/>
          <a:p>
            <a:pPr algn="l" indent="0" marL="0">
              <a:buNone/>
            </a:pPr>
            <a:r>
              <a:rPr lang="en-US" sz="1500" b="1" dirty="0">
                <a:solidFill>
                  <a:srgbClr val="FFFFFF"/>
                </a:solidFill>
                <a:latin typeface="Cambria" pitchFamily="34" charset="0"/>
                <a:ea typeface="Cambria" pitchFamily="34" charset="-122"/>
                <a:cs typeface="Cambria" pitchFamily="34" charset="-120"/>
              </a:rPr>
              <a:t>After-tax cost</a:t>
            </a:r>
            <a:endParaRPr lang="en-US" sz="1500" dirty="0"/>
          </a:p>
        </p:txBody>
      </p:sp>
      <p:sp>
        <p:nvSpPr>
          <p:cNvPr id="26" name="Text 24"/>
          <p:cNvSpPr/>
          <p:nvPr/>
        </p:nvSpPr>
        <p:spPr>
          <a:xfrm>
            <a:off x="9235211" y="3657600"/>
            <a:ext cx="2316404" cy="777240"/>
          </a:xfrm>
          <a:prstGeom prst="rect">
            <a:avLst/>
          </a:prstGeom>
          <a:noFill/>
          <a:ln/>
        </p:spPr>
        <p:txBody>
          <a:bodyPr wrap="square" lIns="0" tIns="0" rIns="0" bIns="0" rtlCol="0" anchor="t"/>
          <a:lstStyle/>
          <a:p>
            <a:pPr algn="l" indent="0" marL="0">
              <a:buNone/>
            </a:pPr>
            <a:r>
              <a:rPr lang="en-US" sz="3000" b="1" dirty="0">
                <a:solidFill>
                  <a:srgbClr val="C58A4E"/>
                </a:solidFill>
                <a:latin typeface="Calibri" pitchFamily="34" charset="0"/>
                <a:ea typeface="Calibri" pitchFamily="34" charset="-122"/>
                <a:cs typeface="Calibri" pitchFamily="34" charset="-120"/>
              </a:rPr>
              <a:t>$343,000</a:t>
            </a:r>
            <a:endParaRPr lang="en-US" sz="3000" dirty="0"/>
          </a:p>
        </p:txBody>
      </p:sp>
      <p:sp>
        <p:nvSpPr>
          <p:cNvPr id="27" name="Text 25"/>
          <p:cNvSpPr/>
          <p:nvPr/>
        </p:nvSpPr>
        <p:spPr>
          <a:xfrm>
            <a:off x="9235211" y="4434840"/>
            <a:ext cx="2316404" cy="548640"/>
          </a:xfrm>
          <a:prstGeom prst="rect">
            <a:avLst/>
          </a:prstGeom>
          <a:noFill/>
          <a:ln/>
        </p:spPr>
        <p:txBody>
          <a:bodyPr wrap="square" lIns="0" tIns="0" rIns="0" bIns="0" rtlCol="0" anchor="t"/>
          <a:lstStyle/>
          <a:p>
            <a:pPr algn="l" indent="0" marL="0">
              <a:lnSpc>
                <a:spcPct val="125000"/>
              </a:lnSpc>
              <a:buNone/>
            </a:pPr>
            <a:r>
              <a:rPr lang="en-US" sz="1000" i="1" dirty="0">
                <a:solidFill>
                  <a:srgbClr val="CADCFC"/>
                </a:solidFill>
                <a:latin typeface="Calibri" pitchFamily="34" charset="0"/>
                <a:ea typeface="Calibri" pitchFamily="34" charset="-122"/>
                <a:cs typeface="Calibri" pitchFamily="34" charset="-120"/>
              </a:rPr>
              <a:t>You own the $1M asset. Total Y0 benefit: $657K.</a:t>
            </a:r>
            <a:endParaRPr lang="en-US" sz="1000" dirty="0"/>
          </a:p>
        </p:txBody>
      </p:sp>
      <p:sp>
        <p:nvSpPr>
          <p:cNvPr id="28" name="Text 26"/>
          <p:cNvSpPr/>
          <p:nvPr/>
        </p:nvSpPr>
        <p:spPr>
          <a:xfrm>
            <a:off x="548640" y="5532120"/>
            <a:ext cx="11094415" cy="640080"/>
          </a:xfrm>
          <a:prstGeom prst="rect">
            <a:avLst/>
          </a:prstGeom>
          <a:noFill/>
          <a:ln/>
        </p:spPr>
        <p:txBody>
          <a:bodyPr wrap="square" lIns="0" tIns="0" rIns="0" bIns="0" rtlCol="0" anchor="t"/>
          <a:lstStyle/>
          <a:p>
            <a:pPr algn="l" indent="0" marL="0">
              <a:lnSpc>
                <a:spcPct val="130000"/>
              </a:lnSpc>
              <a:buNone/>
            </a:pPr>
            <a:r>
              <a:rPr lang="en-US" sz="1000" b="1" i="1" dirty="0">
                <a:solidFill>
                  <a:srgbClr val="0E2138"/>
                </a:solidFill>
                <a:latin typeface="Calibri" pitchFamily="34" charset="0"/>
                <a:ea typeface="Calibri" pitchFamily="34" charset="-122"/>
                <a:cs typeface="Calibri" pitchFamily="34" charset="-120"/>
              </a:rPr>
              <a:t>§50(c)(3) basis reduction: </a:t>
            </a:r>
            <a:pPr algn="l" indent="0" marL="0">
              <a:lnSpc>
                <a:spcPct val="130000"/>
              </a:lnSpc>
              <a:buNone/>
            </a:pPr>
            <a:r>
              <a:rPr lang="en-US" sz="1000" i="1" dirty="0">
                <a:solidFill>
                  <a:srgbClr val="5D6B7C"/>
                </a:solidFill>
                <a:latin typeface="Calibri" pitchFamily="34" charset="0"/>
                <a:ea typeface="Calibri" pitchFamily="34" charset="-122"/>
                <a:cs typeface="Calibri" pitchFamily="34" charset="-120"/>
              </a:rPr>
              <a:t>depreciable basis = $1M − (50% × $300K ITC) = $850K. Then §168(k) 100% bonus = $850K Year-1 deduction. At 37% federal + 5% state blended = $357K tax savings on the deduction. Combined with the $300K credit = $657K Year-0 benefit per $1M deployed.</a:t>
            </a:r>
            <a:endParaRPr lang="en-US" sz="1000" dirty="0"/>
          </a:p>
        </p:txBody>
      </p:sp>
      <p:sp>
        <p:nvSpPr>
          <p:cNvPr id="29" name="Text 27"/>
          <p:cNvSpPr/>
          <p:nvPr/>
        </p:nvSpPr>
        <p:spPr>
          <a:xfrm>
            <a:off x="457200" y="6492240"/>
            <a:ext cx="8686800" cy="201168"/>
          </a:xfrm>
          <a:prstGeom prst="rect">
            <a:avLst/>
          </a:prstGeom>
          <a:noFill/>
          <a:ln/>
        </p:spPr>
        <p:txBody>
          <a:bodyPr wrap="square" lIns="0" tIns="0" rIns="0" bIns="0" rtlCol="0" anchor="ctr"/>
          <a:lstStyle/>
          <a:p>
            <a:pPr algn="l" indent="0" marL="0">
              <a:buNone/>
            </a:pPr>
            <a:r>
              <a:rPr lang="en-US" sz="750" spc="300" kern="0" dirty="0">
                <a:solidFill>
                  <a:srgbClr val="5D6B7C"/>
                </a:solidFill>
                <a:latin typeface="Calibri" pitchFamily="34" charset="0"/>
                <a:ea typeface="Calibri" pitchFamily="34" charset="-122"/>
                <a:cs typeface="Calibri" pitchFamily="34" charset="-120"/>
              </a:rPr>
              <a:t>CONFIDENTIAL  ·  NOT AN OFFER OF SECURITIES  ·  ACCREDITED BUYERS ONLY</a:t>
            </a:r>
            <a:endParaRPr lang="en-US" sz="750" dirty="0"/>
          </a:p>
        </p:txBody>
      </p:sp>
      <p:sp>
        <p:nvSpPr>
          <p:cNvPr id="30" name="Text 28"/>
          <p:cNvSpPr/>
          <p:nvPr/>
        </p:nvSpPr>
        <p:spPr>
          <a:xfrm>
            <a:off x="10911535" y="6492240"/>
            <a:ext cx="822960" cy="201168"/>
          </a:xfrm>
          <a:prstGeom prst="rect">
            <a:avLst/>
          </a:prstGeom>
          <a:noFill/>
          <a:ln/>
        </p:spPr>
        <p:txBody>
          <a:bodyPr wrap="square" lIns="0" tIns="0" rIns="0" bIns="0" rtlCol="0" anchor="ctr"/>
          <a:lstStyle/>
          <a:p>
            <a:pPr algn="r" indent="0" marL="0">
              <a:buNone/>
            </a:pPr>
            <a:r>
              <a:rPr lang="en-US" sz="800" b="1" spc="300" kern="0" dirty="0">
                <a:solidFill>
                  <a:srgbClr val="5D6B7C"/>
                </a:solidFill>
                <a:latin typeface="Calibri" pitchFamily="34" charset="0"/>
                <a:ea typeface="Calibri" pitchFamily="34" charset="-122"/>
                <a:cs typeface="Calibri" pitchFamily="34" charset="-120"/>
              </a:rPr>
              <a:t>05 / 13</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6858000" cy="274320"/>
          </a:xfrm>
          <a:prstGeom prst="rect">
            <a:avLst/>
          </a:prstGeom>
          <a:noFill/>
          <a:ln/>
        </p:spPr>
        <p:txBody>
          <a:bodyPr wrap="square" lIns="0" tIns="0" rIns="0" bIns="0" rtlCol="0" anchor="ctr"/>
          <a:lstStyle/>
          <a:p>
            <a:pPr algn="l" indent="0" marL="0">
              <a:buNone/>
            </a:pPr>
            <a:r>
              <a:rPr lang="en-US" sz="900" b="1" spc="400" kern="0" dirty="0">
                <a:solidFill>
                  <a:srgbClr val="C58A4E"/>
                </a:solidFill>
                <a:latin typeface="Calibri" pitchFamily="34" charset="0"/>
                <a:ea typeface="Calibri" pitchFamily="34" charset="-122"/>
                <a:cs typeface="Calibri" pitchFamily="34" charset="-120"/>
              </a:rPr>
              <a:t>06</a:t>
            </a:r>
            <a:pPr algn="l" indent="0" marL="0">
              <a:buNone/>
            </a:pPr>
            <a:r>
              <a:rPr lang="en-US" sz="900" dirty="0">
                <a:solidFill>
                  <a:srgbClr val="C58A4E"/>
                </a:solidFill>
                <a:latin typeface="Calibri" pitchFamily="34" charset="0"/>
                <a:ea typeface="Calibri" pitchFamily="34" charset="-122"/>
                <a:cs typeface="Calibri" pitchFamily="34" charset="-120"/>
              </a:rPr>
              <a:t>   </a:t>
            </a:r>
            <a:pPr algn="l" indent="0" marL="0">
              <a:buNone/>
            </a:pPr>
            <a:r>
              <a:rPr lang="en-US" sz="900" b="1" spc="400" kern="0" dirty="0">
                <a:solidFill>
                  <a:srgbClr val="C58A4E"/>
                </a:solidFill>
                <a:latin typeface="Calibri" pitchFamily="34" charset="0"/>
                <a:ea typeface="Calibri" pitchFamily="34" charset="-122"/>
                <a:cs typeface="Calibri" pitchFamily="34" charset="-120"/>
              </a:rPr>
              <a:t>THE MATH  ·  YEAR 0</a:t>
            </a:r>
            <a:endParaRPr lang="en-US" sz="900" dirty="0"/>
          </a:p>
        </p:txBody>
      </p:sp>
      <p:sp>
        <p:nvSpPr>
          <p:cNvPr id="3" name="Text 1"/>
          <p:cNvSpPr/>
          <p:nvPr/>
        </p:nvSpPr>
        <p:spPr>
          <a:xfrm>
            <a:off x="6858000" y="320040"/>
            <a:ext cx="4876495" cy="274320"/>
          </a:xfrm>
          <a:prstGeom prst="rect">
            <a:avLst/>
          </a:prstGeom>
          <a:noFill/>
          <a:ln/>
        </p:spPr>
        <p:txBody>
          <a:bodyPr wrap="square" lIns="0" tIns="0" rIns="0" bIns="0" rtlCol="0" anchor="ctr"/>
          <a:lstStyle/>
          <a:p>
            <a:pPr algn="r" indent="0" marL="0">
              <a:buNone/>
            </a:pPr>
            <a:r>
              <a:rPr lang="en-US" sz="900" spc="300" kern="0" dirty="0">
                <a:solidFill>
                  <a:srgbClr val="C58A4E"/>
                </a:solidFill>
                <a:latin typeface="Calibri" pitchFamily="34" charset="0"/>
                <a:ea typeface="Calibri" pitchFamily="34" charset="-122"/>
                <a:cs typeface="Calibri" pitchFamily="34" charset="-120"/>
              </a:rPr>
              <a:t>BoA  ×  FOUNDERS FIRST ADVISORY</a:t>
            </a:r>
            <a:endParaRPr lang="en-US" sz="900" dirty="0"/>
          </a:p>
        </p:txBody>
      </p:sp>
      <p:sp>
        <p:nvSpPr>
          <p:cNvPr id="4" name="Text 2"/>
          <p:cNvSpPr/>
          <p:nvPr/>
        </p:nvSpPr>
        <p:spPr>
          <a:xfrm>
            <a:off x="548640" y="868680"/>
            <a:ext cx="11094415" cy="1097280"/>
          </a:xfrm>
          <a:prstGeom prst="rect">
            <a:avLst/>
          </a:prstGeom>
          <a:noFill/>
          <a:ln/>
        </p:spPr>
        <p:txBody>
          <a:bodyPr wrap="square" lIns="0" tIns="0" rIns="0" bIns="0" rtlCol="0" anchor="t"/>
          <a:lstStyle/>
          <a:p>
            <a:pPr algn="l" indent="0" marL="0">
              <a:buNone/>
            </a:pPr>
            <a:r>
              <a:rPr lang="en-US" sz="2800" dirty="0">
                <a:solidFill>
                  <a:srgbClr val="0E2138"/>
                </a:solidFill>
                <a:latin typeface="Cambria" pitchFamily="34" charset="0"/>
                <a:ea typeface="Cambria" pitchFamily="34" charset="-122"/>
                <a:cs typeface="Cambria" pitchFamily="34" charset="-120"/>
              </a:rPr>
              <a:t>On a $1,000,000 asset, Year-0 tax benefit is $657,000.</a:t>
            </a:r>
            <a:endParaRPr lang="en-US" sz="2800" dirty="0"/>
          </a:p>
        </p:txBody>
      </p:sp>
      <p:sp>
        <p:nvSpPr>
          <p:cNvPr id="5" name="Text 3"/>
          <p:cNvSpPr/>
          <p:nvPr/>
        </p:nvSpPr>
        <p:spPr>
          <a:xfrm>
            <a:off x="548640" y="2240280"/>
            <a:ext cx="4636008" cy="320040"/>
          </a:xfrm>
          <a:prstGeom prst="rect">
            <a:avLst/>
          </a:prstGeom>
          <a:noFill/>
          <a:ln/>
        </p:spPr>
        <p:txBody>
          <a:bodyPr wrap="square" lIns="0" tIns="0" rIns="0" bIns="0" rtlCol="0" anchor="ctr"/>
          <a:lstStyle/>
          <a:p>
            <a:pPr algn="l" indent="0" marL="0">
              <a:buNone/>
            </a:pPr>
            <a:r>
              <a:rPr lang="en-US" sz="900" b="1" spc="400" kern="0" dirty="0">
                <a:solidFill>
                  <a:srgbClr val="C58A4E"/>
                </a:solidFill>
                <a:latin typeface="Calibri" pitchFamily="34" charset="0"/>
                <a:ea typeface="Calibri" pitchFamily="34" charset="-122"/>
                <a:cs typeface="Calibri" pitchFamily="34" charset="-120"/>
              </a:rPr>
              <a:t>ASSUMPTION / CALCULATION</a:t>
            </a:r>
            <a:endParaRPr lang="en-US" sz="900" dirty="0"/>
          </a:p>
        </p:txBody>
      </p:sp>
      <p:sp>
        <p:nvSpPr>
          <p:cNvPr id="6" name="Text 4"/>
          <p:cNvSpPr/>
          <p:nvPr/>
        </p:nvSpPr>
        <p:spPr>
          <a:xfrm>
            <a:off x="5184648" y="2240280"/>
            <a:ext cx="2496312" cy="320040"/>
          </a:xfrm>
          <a:prstGeom prst="rect">
            <a:avLst/>
          </a:prstGeom>
          <a:noFill/>
          <a:ln/>
        </p:spPr>
        <p:txBody>
          <a:bodyPr wrap="square" lIns="0" tIns="0" rIns="0" bIns="0" rtlCol="0" anchor="ctr"/>
          <a:lstStyle/>
          <a:p>
            <a:pPr algn="r" indent="0" marL="0">
              <a:buNone/>
            </a:pPr>
            <a:r>
              <a:rPr lang="en-US" sz="900" b="1" spc="400" kern="0" dirty="0">
                <a:solidFill>
                  <a:srgbClr val="C58A4E"/>
                </a:solidFill>
                <a:latin typeface="Calibri" pitchFamily="34" charset="0"/>
                <a:ea typeface="Calibri" pitchFamily="34" charset="-122"/>
                <a:cs typeface="Calibri" pitchFamily="34" charset="-120"/>
              </a:rPr>
              <a:t>AMOUNT</a:t>
            </a:r>
            <a:endParaRPr lang="en-US" sz="900" dirty="0"/>
          </a:p>
        </p:txBody>
      </p:sp>
      <p:sp>
        <p:nvSpPr>
          <p:cNvPr id="7" name="Shape 5"/>
          <p:cNvSpPr/>
          <p:nvPr/>
        </p:nvSpPr>
        <p:spPr>
          <a:xfrm>
            <a:off x="548640" y="2606040"/>
            <a:ext cx="7132320" cy="0"/>
          </a:xfrm>
          <a:prstGeom prst="line">
            <a:avLst/>
          </a:prstGeom>
          <a:noFill/>
          <a:ln w="19050">
            <a:solidFill>
              <a:srgbClr val="0E2138"/>
            </a:solidFill>
            <a:prstDash val="solid"/>
          </a:ln>
        </p:spPr>
      </p:sp>
      <p:sp>
        <p:nvSpPr>
          <p:cNvPr id="8" name="Text 6"/>
          <p:cNvSpPr/>
          <p:nvPr/>
        </p:nvSpPr>
        <p:spPr>
          <a:xfrm>
            <a:off x="548640" y="2697480"/>
            <a:ext cx="4636008" cy="329184"/>
          </a:xfrm>
          <a:prstGeom prst="rect">
            <a:avLst/>
          </a:prstGeom>
          <a:noFill/>
          <a:ln/>
        </p:spPr>
        <p:txBody>
          <a:bodyPr wrap="square" lIns="0" tIns="0" rIns="0" bIns="0" rtlCol="0" anchor="ctr"/>
          <a:lstStyle/>
          <a:p>
            <a:pPr algn="l" indent="0" marL="0">
              <a:buNone/>
            </a:pPr>
            <a:r>
              <a:rPr lang="en-US" sz="1200" dirty="0">
                <a:solidFill>
                  <a:srgbClr val="1A1A1A"/>
                </a:solidFill>
                <a:latin typeface="Calibri" pitchFamily="34" charset="0"/>
                <a:ea typeface="Calibri" pitchFamily="34" charset="-122"/>
                <a:cs typeface="Calibri" pitchFamily="34" charset="-120"/>
              </a:rPr>
              <a:t>Asset purchase</a:t>
            </a:r>
            <a:endParaRPr lang="en-US" sz="1200" dirty="0"/>
          </a:p>
        </p:txBody>
      </p:sp>
      <p:sp>
        <p:nvSpPr>
          <p:cNvPr id="9" name="Text 7"/>
          <p:cNvSpPr/>
          <p:nvPr/>
        </p:nvSpPr>
        <p:spPr>
          <a:xfrm>
            <a:off x="5184648" y="2697480"/>
            <a:ext cx="2496312" cy="329184"/>
          </a:xfrm>
          <a:prstGeom prst="rect">
            <a:avLst/>
          </a:prstGeom>
          <a:noFill/>
          <a:ln/>
        </p:spPr>
        <p:txBody>
          <a:bodyPr wrap="square" lIns="0" tIns="0" rIns="0" bIns="0" rtlCol="0" anchor="ctr"/>
          <a:lstStyle/>
          <a:p>
            <a:pPr algn="r" indent="0" marL="0">
              <a:buNone/>
            </a:pPr>
            <a:r>
              <a:rPr lang="en-US" sz="1200" dirty="0">
                <a:solidFill>
                  <a:srgbClr val="1A1A1A"/>
                </a:solidFill>
                <a:latin typeface="Calibri" pitchFamily="34" charset="0"/>
                <a:ea typeface="Calibri" pitchFamily="34" charset="-122"/>
                <a:cs typeface="Calibri" pitchFamily="34" charset="-120"/>
              </a:rPr>
              <a:t>$1,000,000</a:t>
            </a:r>
            <a:endParaRPr lang="en-US" sz="1200" dirty="0"/>
          </a:p>
        </p:txBody>
      </p:sp>
      <p:sp>
        <p:nvSpPr>
          <p:cNvPr id="10" name="Shape 8"/>
          <p:cNvSpPr/>
          <p:nvPr/>
        </p:nvSpPr>
        <p:spPr>
          <a:xfrm>
            <a:off x="548640" y="3026664"/>
            <a:ext cx="7132320" cy="0"/>
          </a:xfrm>
          <a:prstGeom prst="line">
            <a:avLst/>
          </a:prstGeom>
          <a:noFill/>
          <a:ln w="6350">
            <a:solidFill>
              <a:srgbClr val="D9D2C7"/>
            </a:solidFill>
            <a:prstDash val="solid"/>
          </a:ln>
        </p:spPr>
      </p:sp>
      <p:sp>
        <p:nvSpPr>
          <p:cNvPr id="11" name="Text 9"/>
          <p:cNvSpPr/>
          <p:nvPr/>
        </p:nvSpPr>
        <p:spPr>
          <a:xfrm>
            <a:off x="548640" y="3026664"/>
            <a:ext cx="4636008" cy="329184"/>
          </a:xfrm>
          <a:prstGeom prst="rect">
            <a:avLst/>
          </a:prstGeom>
          <a:noFill/>
          <a:ln/>
        </p:spPr>
        <p:txBody>
          <a:bodyPr wrap="square" lIns="0" tIns="0" rIns="0" bIns="0" rtlCol="0" anchor="ctr"/>
          <a:lstStyle/>
          <a:p>
            <a:pPr algn="l" indent="0" marL="0">
              <a:buNone/>
            </a:pPr>
            <a:r>
              <a:rPr lang="en-US" sz="1200" dirty="0">
                <a:solidFill>
                  <a:srgbClr val="1A1A1A"/>
                </a:solidFill>
                <a:latin typeface="Calibri" pitchFamily="34" charset="0"/>
                <a:ea typeface="Calibri" pitchFamily="34" charset="-122"/>
                <a:cs typeface="Calibri" pitchFamily="34" charset="-120"/>
              </a:rPr>
              <a:t>§48E ITC rate (with PWA)</a:t>
            </a:r>
            <a:endParaRPr lang="en-US" sz="1200" dirty="0"/>
          </a:p>
        </p:txBody>
      </p:sp>
      <p:sp>
        <p:nvSpPr>
          <p:cNvPr id="12" name="Text 10"/>
          <p:cNvSpPr/>
          <p:nvPr/>
        </p:nvSpPr>
        <p:spPr>
          <a:xfrm>
            <a:off x="5184648" y="3026664"/>
            <a:ext cx="2496312" cy="329184"/>
          </a:xfrm>
          <a:prstGeom prst="rect">
            <a:avLst/>
          </a:prstGeom>
          <a:noFill/>
          <a:ln/>
        </p:spPr>
        <p:txBody>
          <a:bodyPr wrap="square" lIns="0" tIns="0" rIns="0" bIns="0" rtlCol="0" anchor="ctr"/>
          <a:lstStyle/>
          <a:p>
            <a:pPr algn="r" indent="0" marL="0">
              <a:buNone/>
            </a:pPr>
            <a:r>
              <a:rPr lang="en-US" sz="1200" dirty="0">
                <a:solidFill>
                  <a:srgbClr val="1A1A1A"/>
                </a:solidFill>
                <a:latin typeface="Calibri" pitchFamily="34" charset="0"/>
                <a:ea typeface="Calibri" pitchFamily="34" charset="-122"/>
                <a:cs typeface="Calibri" pitchFamily="34" charset="-120"/>
              </a:rPr>
              <a:t>30%</a:t>
            </a:r>
            <a:endParaRPr lang="en-US" sz="1200" dirty="0"/>
          </a:p>
        </p:txBody>
      </p:sp>
      <p:sp>
        <p:nvSpPr>
          <p:cNvPr id="13" name="Shape 11"/>
          <p:cNvSpPr/>
          <p:nvPr/>
        </p:nvSpPr>
        <p:spPr>
          <a:xfrm>
            <a:off x="548640" y="3355848"/>
            <a:ext cx="7132320" cy="0"/>
          </a:xfrm>
          <a:prstGeom prst="line">
            <a:avLst/>
          </a:prstGeom>
          <a:noFill/>
          <a:ln w="6350">
            <a:solidFill>
              <a:srgbClr val="D9D2C7"/>
            </a:solidFill>
            <a:prstDash val="solid"/>
          </a:ln>
        </p:spPr>
      </p:sp>
      <p:sp>
        <p:nvSpPr>
          <p:cNvPr id="14" name="Text 12"/>
          <p:cNvSpPr/>
          <p:nvPr/>
        </p:nvSpPr>
        <p:spPr>
          <a:xfrm>
            <a:off x="548640" y="3355848"/>
            <a:ext cx="4636008" cy="329184"/>
          </a:xfrm>
          <a:prstGeom prst="rect">
            <a:avLst/>
          </a:prstGeom>
          <a:noFill/>
          <a:ln/>
        </p:spPr>
        <p:txBody>
          <a:bodyPr wrap="square" lIns="0" tIns="0" rIns="0" bIns="0" rtlCol="0" anchor="ctr"/>
          <a:lstStyle/>
          <a:p>
            <a:pPr algn="l" indent="0" marL="0">
              <a:buNone/>
            </a:pPr>
            <a:r>
              <a:rPr lang="en-US" sz="1200" dirty="0">
                <a:solidFill>
                  <a:srgbClr val="1A1A1A"/>
                </a:solidFill>
                <a:latin typeface="Calibri" pitchFamily="34" charset="0"/>
                <a:ea typeface="Calibri" pitchFamily="34" charset="-122"/>
                <a:cs typeface="Calibri" pitchFamily="34" charset="-120"/>
              </a:rPr>
              <a:t>ITC dollar amount</a:t>
            </a:r>
            <a:endParaRPr lang="en-US" sz="1200" dirty="0"/>
          </a:p>
        </p:txBody>
      </p:sp>
      <p:sp>
        <p:nvSpPr>
          <p:cNvPr id="15" name="Text 13"/>
          <p:cNvSpPr/>
          <p:nvPr/>
        </p:nvSpPr>
        <p:spPr>
          <a:xfrm>
            <a:off x="5184648" y="3355848"/>
            <a:ext cx="2496312" cy="329184"/>
          </a:xfrm>
          <a:prstGeom prst="rect">
            <a:avLst/>
          </a:prstGeom>
          <a:noFill/>
          <a:ln/>
        </p:spPr>
        <p:txBody>
          <a:bodyPr wrap="square" lIns="0" tIns="0" rIns="0" bIns="0" rtlCol="0" anchor="ctr"/>
          <a:lstStyle/>
          <a:p>
            <a:pPr algn="r" indent="0" marL="0">
              <a:buNone/>
            </a:pPr>
            <a:r>
              <a:rPr lang="en-US" sz="1200" dirty="0">
                <a:solidFill>
                  <a:srgbClr val="1A1A1A"/>
                </a:solidFill>
                <a:latin typeface="Calibri" pitchFamily="34" charset="0"/>
                <a:ea typeface="Calibri" pitchFamily="34" charset="-122"/>
                <a:cs typeface="Calibri" pitchFamily="34" charset="-120"/>
              </a:rPr>
              <a:t>$300,000</a:t>
            </a:r>
            <a:endParaRPr lang="en-US" sz="1200" dirty="0"/>
          </a:p>
        </p:txBody>
      </p:sp>
      <p:sp>
        <p:nvSpPr>
          <p:cNvPr id="16" name="Shape 14"/>
          <p:cNvSpPr/>
          <p:nvPr/>
        </p:nvSpPr>
        <p:spPr>
          <a:xfrm>
            <a:off x="548640" y="3685032"/>
            <a:ext cx="7132320" cy="0"/>
          </a:xfrm>
          <a:prstGeom prst="line">
            <a:avLst/>
          </a:prstGeom>
          <a:noFill/>
          <a:ln w="6350">
            <a:solidFill>
              <a:srgbClr val="D9D2C7"/>
            </a:solidFill>
            <a:prstDash val="solid"/>
          </a:ln>
        </p:spPr>
      </p:sp>
      <p:sp>
        <p:nvSpPr>
          <p:cNvPr id="17" name="Text 15"/>
          <p:cNvSpPr/>
          <p:nvPr/>
        </p:nvSpPr>
        <p:spPr>
          <a:xfrm>
            <a:off x="548640" y="3685032"/>
            <a:ext cx="4636008" cy="329184"/>
          </a:xfrm>
          <a:prstGeom prst="rect">
            <a:avLst/>
          </a:prstGeom>
          <a:noFill/>
          <a:ln/>
        </p:spPr>
        <p:txBody>
          <a:bodyPr wrap="square" lIns="0" tIns="0" rIns="0" bIns="0" rtlCol="0" anchor="ctr"/>
          <a:lstStyle/>
          <a:p>
            <a:pPr algn="l" indent="0" marL="0">
              <a:buNone/>
            </a:pPr>
            <a:r>
              <a:rPr lang="en-US" sz="1200" dirty="0">
                <a:solidFill>
                  <a:srgbClr val="1A1A1A"/>
                </a:solidFill>
                <a:latin typeface="Calibri" pitchFamily="34" charset="0"/>
                <a:ea typeface="Calibri" pitchFamily="34" charset="-122"/>
                <a:cs typeface="Calibri" pitchFamily="34" charset="-120"/>
              </a:rPr>
              <a:t>§50(c)(3) basis reduction (50% × ITC)</a:t>
            </a:r>
            <a:endParaRPr lang="en-US" sz="1200" dirty="0"/>
          </a:p>
        </p:txBody>
      </p:sp>
      <p:sp>
        <p:nvSpPr>
          <p:cNvPr id="18" name="Text 16"/>
          <p:cNvSpPr/>
          <p:nvPr/>
        </p:nvSpPr>
        <p:spPr>
          <a:xfrm>
            <a:off x="5184648" y="3685032"/>
            <a:ext cx="2496312" cy="329184"/>
          </a:xfrm>
          <a:prstGeom prst="rect">
            <a:avLst/>
          </a:prstGeom>
          <a:noFill/>
          <a:ln/>
        </p:spPr>
        <p:txBody>
          <a:bodyPr wrap="square" lIns="0" tIns="0" rIns="0" bIns="0" rtlCol="0" anchor="ctr"/>
          <a:lstStyle/>
          <a:p>
            <a:pPr algn="r" indent="0" marL="0">
              <a:buNone/>
            </a:pPr>
            <a:r>
              <a:rPr lang="en-US" sz="1200" dirty="0">
                <a:solidFill>
                  <a:srgbClr val="1A1A1A"/>
                </a:solidFill>
                <a:latin typeface="Calibri" pitchFamily="34" charset="0"/>
                <a:ea typeface="Calibri" pitchFamily="34" charset="-122"/>
                <a:cs typeface="Calibri" pitchFamily="34" charset="-120"/>
              </a:rPr>
              <a:t>($150,000)</a:t>
            </a:r>
            <a:endParaRPr lang="en-US" sz="1200" dirty="0"/>
          </a:p>
        </p:txBody>
      </p:sp>
      <p:sp>
        <p:nvSpPr>
          <p:cNvPr id="19" name="Shape 17"/>
          <p:cNvSpPr/>
          <p:nvPr/>
        </p:nvSpPr>
        <p:spPr>
          <a:xfrm>
            <a:off x="548640" y="4014216"/>
            <a:ext cx="7132320" cy="0"/>
          </a:xfrm>
          <a:prstGeom prst="line">
            <a:avLst/>
          </a:prstGeom>
          <a:noFill/>
          <a:ln w="6350">
            <a:solidFill>
              <a:srgbClr val="D9D2C7"/>
            </a:solidFill>
            <a:prstDash val="solid"/>
          </a:ln>
        </p:spPr>
      </p:sp>
      <p:sp>
        <p:nvSpPr>
          <p:cNvPr id="20" name="Text 18"/>
          <p:cNvSpPr/>
          <p:nvPr/>
        </p:nvSpPr>
        <p:spPr>
          <a:xfrm>
            <a:off x="548640" y="4014216"/>
            <a:ext cx="4636008" cy="329184"/>
          </a:xfrm>
          <a:prstGeom prst="rect">
            <a:avLst/>
          </a:prstGeom>
          <a:noFill/>
          <a:ln/>
        </p:spPr>
        <p:txBody>
          <a:bodyPr wrap="square" lIns="0" tIns="0" rIns="0" bIns="0" rtlCol="0" anchor="ctr"/>
          <a:lstStyle/>
          <a:p>
            <a:pPr algn="l" indent="0" marL="0">
              <a:buNone/>
            </a:pPr>
            <a:r>
              <a:rPr lang="en-US" sz="1200" dirty="0">
                <a:solidFill>
                  <a:srgbClr val="1A1A1A"/>
                </a:solidFill>
                <a:latin typeface="Calibri" pitchFamily="34" charset="0"/>
                <a:ea typeface="Calibri" pitchFamily="34" charset="-122"/>
                <a:cs typeface="Calibri" pitchFamily="34" charset="-120"/>
              </a:rPr>
              <a:t>Depreciable basis</a:t>
            </a:r>
            <a:endParaRPr lang="en-US" sz="1200" dirty="0"/>
          </a:p>
        </p:txBody>
      </p:sp>
      <p:sp>
        <p:nvSpPr>
          <p:cNvPr id="21" name="Text 19"/>
          <p:cNvSpPr/>
          <p:nvPr/>
        </p:nvSpPr>
        <p:spPr>
          <a:xfrm>
            <a:off x="5184648" y="4014216"/>
            <a:ext cx="2496312" cy="329184"/>
          </a:xfrm>
          <a:prstGeom prst="rect">
            <a:avLst/>
          </a:prstGeom>
          <a:noFill/>
          <a:ln/>
        </p:spPr>
        <p:txBody>
          <a:bodyPr wrap="square" lIns="0" tIns="0" rIns="0" bIns="0" rtlCol="0" anchor="ctr"/>
          <a:lstStyle/>
          <a:p>
            <a:pPr algn="r" indent="0" marL="0">
              <a:buNone/>
            </a:pPr>
            <a:r>
              <a:rPr lang="en-US" sz="1200" dirty="0">
                <a:solidFill>
                  <a:srgbClr val="1A1A1A"/>
                </a:solidFill>
                <a:latin typeface="Calibri" pitchFamily="34" charset="0"/>
                <a:ea typeface="Calibri" pitchFamily="34" charset="-122"/>
                <a:cs typeface="Calibri" pitchFamily="34" charset="-120"/>
              </a:rPr>
              <a:t>$850,000</a:t>
            </a:r>
            <a:endParaRPr lang="en-US" sz="1200" dirty="0"/>
          </a:p>
        </p:txBody>
      </p:sp>
      <p:sp>
        <p:nvSpPr>
          <p:cNvPr id="22" name="Shape 20"/>
          <p:cNvSpPr/>
          <p:nvPr/>
        </p:nvSpPr>
        <p:spPr>
          <a:xfrm>
            <a:off x="548640" y="4343400"/>
            <a:ext cx="7132320" cy="0"/>
          </a:xfrm>
          <a:prstGeom prst="line">
            <a:avLst/>
          </a:prstGeom>
          <a:noFill/>
          <a:ln w="6350">
            <a:solidFill>
              <a:srgbClr val="D9D2C7"/>
            </a:solidFill>
            <a:prstDash val="solid"/>
          </a:ln>
        </p:spPr>
      </p:sp>
      <p:sp>
        <p:nvSpPr>
          <p:cNvPr id="23" name="Text 21"/>
          <p:cNvSpPr/>
          <p:nvPr/>
        </p:nvSpPr>
        <p:spPr>
          <a:xfrm>
            <a:off x="548640" y="4343400"/>
            <a:ext cx="4636008" cy="329184"/>
          </a:xfrm>
          <a:prstGeom prst="rect">
            <a:avLst/>
          </a:prstGeom>
          <a:noFill/>
          <a:ln/>
        </p:spPr>
        <p:txBody>
          <a:bodyPr wrap="square" lIns="0" tIns="0" rIns="0" bIns="0" rtlCol="0" anchor="ctr"/>
          <a:lstStyle/>
          <a:p>
            <a:pPr algn="l" indent="0" marL="0">
              <a:buNone/>
            </a:pPr>
            <a:r>
              <a:rPr lang="en-US" sz="1200" dirty="0">
                <a:solidFill>
                  <a:srgbClr val="1A1A1A"/>
                </a:solidFill>
                <a:latin typeface="Calibri" pitchFamily="34" charset="0"/>
                <a:ea typeface="Calibri" pitchFamily="34" charset="-122"/>
                <a:cs typeface="Calibri" pitchFamily="34" charset="-120"/>
              </a:rPr>
              <a:t>§168(k) 100% bonus deduction</a:t>
            </a:r>
            <a:endParaRPr lang="en-US" sz="1200" dirty="0"/>
          </a:p>
        </p:txBody>
      </p:sp>
      <p:sp>
        <p:nvSpPr>
          <p:cNvPr id="24" name="Text 22"/>
          <p:cNvSpPr/>
          <p:nvPr/>
        </p:nvSpPr>
        <p:spPr>
          <a:xfrm>
            <a:off x="5184648" y="4343400"/>
            <a:ext cx="2496312" cy="329184"/>
          </a:xfrm>
          <a:prstGeom prst="rect">
            <a:avLst/>
          </a:prstGeom>
          <a:noFill/>
          <a:ln/>
        </p:spPr>
        <p:txBody>
          <a:bodyPr wrap="square" lIns="0" tIns="0" rIns="0" bIns="0" rtlCol="0" anchor="ctr"/>
          <a:lstStyle/>
          <a:p>
            <a:pPr algn="r" indent="0" marL="0">
              <a:buNone/>
            </a:pPr>
            <a:r>
              <a:rPr lang="en-US" sz="1200" dirty="0">
                <a:solidFill>
                  <a:srgbClr val="1A1A1A"/>
                </a:solidFill>
                <a:latin typeface="Calibri" pitchFamily="34" charset="0"/>
                <a:ea typeface="Calibri" pitchFamily="34" charset="-122"/>
                <a:cs typeface="Calibri" pitchFamily="34" charset="-120"/>
              </a:rPr>
              <a:t>$850,000</a:t>
            </a:r>
            <a:endParaRPr lang="en-US" sz="1200" dirty="0"/>
          </a:p>
        </p:txBody>
      </p:sp>
      <p:sp>
        <p:nvSpPr>
          <p:cNvPr id="25" name="Shape 23"/>
          <p:cNvSpPr/>
          <p:nvPr/>
        </p:nvSpPr>
        <p:spPr>
          <a:xfrm>
            <a:off x="548640" y="4672584"/>
            <a:ext cx="7132320" cy="0"/>
          </a:xfrm>
          <a:prstGeom prst="line">
            <a:avLst/>
          </a:prstGeom>
          <a:noFill/>
          <a:ln w="6350">
            <a:solidFill>
              <a:srgbClr val="D9D2C7"/>
            </a:solidFill>
            <a:prstDash val="solid"/>
          </a:ln>
        </p:spPr>
      </p:sp>
      <p:sp>
        <p:nvSpPr>
          <p:cNvPr id="26" name="Text 24"/>
          <p:cNvSpPr/>
          <p:nvPr/>
        </p:nvSpPr>
        <p:spPr>
          <a:xfrm>
            <a:off x="548640" y="4672584"/>
            <a:ext cx="4636008" cy="329184"/>
          </a:xfrm>
          <a:prstGeom prst="rect">
            <a:avLst/>
          </a:prstGeom>
          <a:noFill/>
          <a:ln/>
        </p:spPr>
        <p:txBody>
          <a:bodyPr wrap="square" lIns="0" tIns="0" rIns="0" bIns="0" rtlCol="0" anchor="ctr"/>
          <a:lstStyle/>
          <a:p>
            <a:pPr algn="l" indent="0" marL="0">
              <a:buNone/>
            </a:pPr>
            <a:r>
              <a:rPr lang="en-US" sz="1200" dirty="0">
                <a:solidFill>
                  <a:srgbClr val="1A1A1A"/>
                </a:solidFill>
                <a:latin typeface="Calibri" pitchFamily="34" charset="0"/>
                <a:ea typeface="Calibri" pitchFamily="34" charset="-122"/>
                <a:cs typeface="Calibri" pitchFamily="34" charset="-120"/>
              </a:rPr>
              <a:t>Blended marginal rate (37% fed + 5% st)</a:t>
            </a:r>
            <a:endParaRPr lang="en-US" sz="1200" dirty="0"/>
          </a:p>
        </p:txBody>
      </p:sp>
      <p:sp>
        <p:nvSpPr>
          <p:cNvPr id="27" name="Text 25"/>
          <p:cNvSpPr/>
          <p:nvPr/>
        </p:nvSpPr>
        <p:spPr>
          <a:xfrm>
            <a:off x="5184648" y="4672584"/>
            <a:ext cx="2496312" cy="329184"/>
          </a:xfrm>
          <a:prstGeom prst="rect">
            <a:avLst/>
          </a:prstGeom>
          <a:noFill/>
          <a:ln/>
        </p:spPr>
        <p:txBody>
          <a:bodyPr wrap="square" lIns="0" tIns="0" rIns="0" bIns="0" rtlCol="0" anchor="ctr"/>
          <a:lstStyle/>
          <a:p>
            <a:pPr algn="r" indent="0" marL="0">
              <a:buNone/>
            </a:pPr>
            <a:r>
              <a:rPr lang="en-US" sz="1200" dirty="0">
                <a:solidFill>
                  <a:srgbClr val="1A1A1A"/>
                </a:solidFill>
                <a:latin typeface="Calibri" pitchFamily="34" charset="0"/>
                <a:ea typeface="Calibri" pitchFamily="34" charset="-122"/>
                <a:cs typeface="Calibri" pitchFamily="34" charset="-120"/>
              </a:rPr>
              <a:t>42%</a:t>
            </a:r>
            <a:endParaRPr lang="en-US" sz="1200" dirty="0"/>
          </a:p>
        </p:txBody>
      </p:sp>
      <p:sp>
        <p:nvSpPr>
          <p:cNvPr id="28" name="Shape 26"/>
          <p:cNvSpPr/>
          <p:nvPr/>
        </p:nvSpPr>
        <p:spPr>
          <a:xfrm>
            <a:off x="548640" y="5001768"/>
            <a:ext cx="7132320" cy="0"/>
          </a:xfrm>
          <a:prstGeom prst="line">
            <a:avLst/>
          </a:prstGeom>
          <a:noFill/>
          <a:ln w="6350">
            <a:solidFill>
              <a:srgbClr val="D9D2C7"/>
            </a:solidFill>
            <a:prstDash val="solid"/>
          </a:ln>
        </p:spPr>
      </p:sp>
      <p:sp>
        <p:nvSpPr>
          <p:cNvPr id="29" name="Text 27"/>
          <p:cNvSpPr/>
          <p:nvPr/>
        </p:nvSpPr>
        <p:spPr>
          <a:xfrm>
            <a:off x="548640" y="5001768"/>
            <a:ext cx="4636008" cy="329184"/>
          </a:xfrm>
          <a:prstGeom prst="rect">
            <a:avLst/>
          </a:prstGeom>
          <a:noFill/>
          <a:ln/>
        </p:spPr>
        <p:txBody>
          <a:bodyPr wrap="square" lIns="0" tIns="0" rIns="0" bIns="0" rtlCol="0" anchor="ctr"/>
          <a:lstStyle/>
          <a:p>
            <a:pPr algn="l" indent="0" marL="0">
              <a:buNone/>
            </a:pPr>
            <a:r>
              <a:rPr lang="en-US" sz="1200" dirty="0">
                <a:solidFill>
                  <a:srgbClr val="1A1A1A"/>
                </a:solidFill>
                <a:latin typeface="Calibri" pitchFamily="34" charset="0"/>
                <a:ea typeface="Calibri" pitchFamily="34" charset="-122"/>
                <a:cs typeface="Calibri" pitchFamily="34" charset="-120"/>
              </a:rPr>
              <a:t>Deduction value (basis × blended rate)</a:t>
            </a:r>
            <a:endParaRPr lang="en-US" sz="1200" dirty="0"/>
          </a:p>
        </p:txBody>
      </p:sp>
      <p:sp>
        <p:nvSpPr>
          <p:cNvPr id="30" name="Text 28"/>
          <p:cNvSpPr/>
          <p:nvPr/>
        </p:nvSpPr>
        <p:spPr>
          <a:xfrm>
            <a:off x="5184648" y="5001768"/>
            <a:ext cx="2496312" cy="329184"/>
          </a:xfrm>
          <a:prstGeom prst="rect">
            <a:avLst/>
          </a:prstGeom>
          <a:noFill/>
          <a:ln/>
        </p:spPr>
        <p:txBody>
          <a:bodyPr wrap="square" lIns="0" tIns="0" rIns="0" bIns="0" rtlCol="0" anchor="ctr"/>
          <a:lstStyle/>
          <a:p>
            <a:pPr algn="r" indent="0" marL="0">
              <a:buNone/>
            </a:pPr>
            <a:r>
              <a:rPr lang="en-US" sz="1200" dirty="0">
                <a:solidFill>
                  <a:srgbClr val="1A1A1A"/>
                </a:solidFill>
                <a:latin typeface="Calibri" pitchFamily="34" charset="0"/>
                <a:ea typeface="Calibri" pitchFamily="34" charset="-122"/>
                <a:cs typeface="Calibri" pitchFamily="34" charset="-120"/>
              </a:rPr>
              <a:t>$357,000</a:t>
            </a:r>
            <a:endParaRPr lang="en-US" sz="1200" dirty="0"/>
          </a:p>
        </p:txBody>
      </p:sp>
      <p:sp>
        <p:nvSpPr>
          <p:cNvPr id="31" name="Shape 29"/>
          <p:cNvSpPr/>
          <p:nvPr/>
        </p:nvSpPr>
        <p:spPr>
          <a:xfrm>
            <a:off x="548640" y="5330952"/>
            <a:ext cx="7132320" cy="0"/>
          </a:xfrm>
          <a:prstGeom prst="line">
            <a:avLst/>
          </a:prstGeom>
          <a:noFill/>
          <a:ln w="6350">
            <a:solidFill>
              <a:srgbClr val="D9D2C7"/>
            </a:solidFill>
            <a:prstDash val="solid"/>
          </a:ln>
        </p:spPr>
      </p:sp>
      <p:sp>
        <p:nvSpPr>
          <p:cNvPr id="32" name="Shape 30"/>
          <p:cNvSpPr/>
          <p:nvPr/>
        </p:nvSpPr>
        <p:spPr>
          <a:xfrm>
            <a:off x="502920" y="5294376"/>
            <a:ext cx="7223760" cy="329184"/>
          </a:xfrm>
          <a:prstGeom prst="rect">
            <a:avLst/>
          </a:prstGeom>
          <a:solidFill>
            <a:srgbClr val="F7F2E6"/>
          </a:solidFill>
          <a:ln w="12700">
            <a:solidFill>
              <a:srgbClr val="F7F2E6"/>
            </a:solidFill>
            <a:prstDash val="solid"/>
          </a:ln>
        </p:spPr>
      </p:sp>
      <p:sp>
        <p:nvSpPr>
          <p:cNvPr id="33" name="Text 31"/>
          <p:cNvSpPr/>
          <p:nvPr/>
        </p:nvSpPr>
        <p:spPr>
          <a:xfrm>
            <a:off x="548640" y="5330952"/>
            <a:ext cx="4636008" cy="329184"/>
          </a:xfrm>
          <a:prstGeom prst="rect">
            <a:avLst/>
          </a:prstGeom>
          <a:noFill/>
          <a:ln/>
        </p:spPr>
        <p:txBody>
          <a:bodyPr wrap="square" lIns="0" tIns="0" rIns="0" bIns="0" rtlCol="0" anchor="ctr"/>
          <a:lstStyle/>
          <a:p>
            <a:pPr algn="l" indent="0" marL="0">
              <a:buNone/>
            </a:pPr>
            <a:r>
              <a:rPr lang="en-US" sz="1400" b="1" dirty="0">
                <a:solidFill>
                  <a:srgbClr val="0E2138"/>
                </a:solidFill>
                <a:latin typeface="Calibri" pitchFamily="34" charset="0"/>
                <a:ea typeface="Calibri" pitchFamily="34" charset="-122"/>
                <a:cs typeface="Calibri" pitchFamily="34" charset="-120"/>
              </a:rPr>
              <a:t>Year-0 tax benefit (ITC + deduction)</a:t>
            </a:r>
            <a:endParaRPr lang="en-US" sz="1400" dirty="0"/>
          </a:p>
        </p:txBody>
      </p:sp>
      <p:sp>
        <p:nvSpPr>
          <p:cNvPr id="34" name="Text 32"/>
          <p:cNvSpPr/>
          <p:nvPr/>
        </p:nvSpPr>
        <p:spPr>
          <a:xfrm>
            <a:off x="5184648" y="5330952"/>
            <a:ext cx="2496312" cy="329184"/>
          </a:xfrm>
          <a:prstGeom prst="rect">
            <a:avLst/>
          </a:prstGeom>
          <a:noFill/>
          <a:ln/>
        </p:spPr>
        <p:txBody>
          <a:bodyPr wrap="square" lIns="0" tIns="0" rIns="0" bIns="0" rtlCol="0" anchor="ctr"/>
          <a:lstStyle/>
          <a:p>
            <a:pPr algn="r" indent="0" marL="0">
              <a:buNone/>
            </a:pPr>
            <a:r>
              <a:rPr lang="en-US" sz="1400" b="1" dirty="0">
                <a:solidFill>
                  <a:srgbClr val="0E2138"/>
                </a:solidFill>
                <a:latin typeface="Calibri" pitchFamily="34" charset="0"/>
                <a:ea typeface="Calibri" pitchFamily="34" charset="-122"/>
                <a:cs typeface="Calibri" pitchFamily="34" charset="-120"/>
              </a:rPr>
              <a:t>$657,000</a:t>
            </a:r>
            <a:endParaRPr lang="en-US" sz="1400" dirty="0"/>
          </a:p>
        </p:txBody>
      </p:sp>
      <p:sp>
        <p:nvSpPr>
          <p:cNvPr id="35" name="Shape 33"/>
          <p:cNvSpPr/>
          <p:nvPr/>
        </p:nvSpPr>
        <p:spPr>
          <a:xfrm>
            <a:off x="502920" y="5623560"/>
            <a:ext cx="7223760" cy="329184"/>
          </a:xfrm>
          <a:prstGeom prst="rect">
            <a:avLst/>
          </a:prstGeom>
          <a:solidFill>
            <a:srgbClr val="F7F2E6"/>
          </a:solidFill>
          <a:ln w="12700">
            <a:solidFill>
              <a:srgbClr val="F7F2E6"/>
            </a:solidFill>
            <a:prstDash val="solid"/>
          </a:ln>
        </p:spPr>
      </p:sp>
      <p:sp>
        <p:nvSpPr>
          <p:cNvPr id="36" name="Text 34"/>
          <p:cNvSpPr/>
          <p:nvPr/>
        </p:nvSpPr>
        <p:spPr>
          <a:xfrm>
            <a:off x="548640" y="5660136"/>
            <a:ext cx="4636008" cy="329184"/>
          </a:xfrm>
          <a:prstGeom prst="rect">
            <a:avLst/>
          </a:prstGeom>
          <a:noFill/>
          <a:ln/>
        </p:spPr>
        <p:txBody>
          <a:bodyPr wrap="square" lIns="0" tIns="0" rIns="0" bIns="0" rtlCol="0" anchor="ctr"/>
          <a:lstStyle/>
          <a:p>
            <a:pPr algn="l" indent="0" marL="0">
              <a:buNone/>
            </a:pPr>
            <a:r>
              <a:rPr lang="en-US" sz="1400" b="1" dirty="0">
                <a:solidFill>
                  <a:srgbClr val="0E2138"/>
                </a:solidFill>
                <a:latin typeface="Calibri" pitchFamily="34" charset="0"/>
                <a:ea typeface="Calibri" pitchFamily="34" charset="-122"/>
                <a:cs typeface="Calibri" pitchFamily="34" charset="-120"/>
              </a:rPr>
              <a:t>Net after-tax cost of asset</a:t>
            </a:r>
            <a:endParaRPr lang="en-US" sz="1400" dirty="0"/>
          </a:p>
        </p:txBody>
      </p:sp>
      <p:sp>
        <p:nvSpPr>
          <p:cNvPr id="37" name="Text 35"/>
          <p:cNvSpPr/>
          <p:nvPr/>
        </p:nvSpPr>
        <p:spPr>
          <a:xfrm>
            <a:off x="5184648" y="5660136"/>
            <a:ext cx="2496312" cy="329184"/>
          </a:xfrm>
          <a:prstGeom prst="rect">
            <a:avLst/>
          </a:prstGeom>
          <a:noFill/>
          <a:ln/>
        </p:spPr>
        <p:txBody>
          <a:bodyPr wrap="square" lIns="0" tIns="0" rIns="0" bIns="0" rtlCol="0" anchor="ctr"/>
          <a:lstStyle/>
          <a:p>
            <a:pPr algn="r" indent="0" marL="0">
              <a:buNone/>
            </a:pPr>
            <a:r>
              <a:rPr lang="en-US" sz="1400" b="1" dirty="0">
                <a:solidFill>
                  <a:srgbClr val="0E2138"/>
                </a:solidFill>
                <a:latin typeface="Calibri" pitchFamily="34" charset="0"/>
                <a:ea typeface="Calibri" pitchFamily="34" charset="-122"/>
                <a:cs typeface="Calibri" pitchFamily="34" charset="-120"/>
              </a:rPr>
              <a:t>$343,000</a:t>
            </a:r>
            <a:endParaRPr lang="en-US" sz="1400" dirty="0"/>
          </a:p>
        </p:txBody>
      </p:sp>
      <p:sp>
        <p:nvSpPr>
          <p:cNvPr id="38" name="Shape 36"/>
          <p:cNvSpPr/>
          <p:nvPr/>
        </p:nvSpPr>
        <p:spPr>
          <a:xfrm>
            <a:off x="8229600" y="2240280"/>
            <a:ext cx="3504895" cy="4114800"/>
          </a:xfrm>
          <a:prstGeom prst="rect">
            <a:avLst/>
          </a:prstGeom>
          <a:solidFill>
            <a:srgbClr val="0E2138"/>
          </a:solidFill>
          <a:ln w="12700">
            <a:solidFill>
              <a:srgbClr val="0E2138"/>
            </a:solidFill>
            <a:prstDash val="solid"/>
          </a:ln>
        </p:spPr>
      </p:sp>
      <p:sp>
        <p:nvSpPr>
          <p:cNvPr id="39" name="Text 37"/>
          <p:cNvSpPr/>
          <p:nvPr/>
        </p:nvSpPr>
        <p:spPr>
          <a:xfrm>
            <a:off x="8503920" y="2606040"/>
            <a:ext cx="2956255" cy="320040"/>
          </a:xfrm>
          <a:prstGeom prst="rect">
            <a:avLst/>
          </a:prstGeom>
          <a:noFill/>
          <a:ln/>
        </p:spPr>
        <p:txBody>
          <a:bodyPr wrap="square" lIns="0" tIns="0" rIns="0" bIns="0" rtlCol="0" anchor="ctr"/>
          <a:lstStyle/>
          <a:p>
            <a:pPr algn="l" indent="0" marL="0">
              <a:buNone/>
            </a:pPr>
            <a:r>
              <a:rPr lang="en-US" sz="1000" b="1" spc="400" kern="0" dirty="0">
                <a:solidFill>
                  <a:srgbClr val="C58A4E"/>
                </a:solidFill>
                <a:latin typeface="Calibri" pitchFamily="34" charset="0"/>
                <a:ea typeface="Calibri" pitchFamily="34" charset="-122"/>
                <a:cs typeface="Calibri" pitchFamily="34" charset="-120"/>
              </a:rPr>
              <a:t>YEAR-0 BENEFIT</a:t>
            </a:r>
            <a:endParaRPr lang="en-US" sz="1000" dirty="0"/>
          </a:p>
        </p:txBody>
      </p:sp>
      <p:sp>
        <p:nvSpPr>
          <p:cNvPr id="40" name="Text 38"/>
          <p:cNvSpPr/>
          <p:nvPr/>
        </p:nvSpPr>
        <p:spPr>
          <a:xfrm>
            <a:off x="8503920" y="2971800"/>
            <a:ext cx="2956255" cy="1097280"/>
          </a:xfrm>
          <a:prstGeom prst="rect">
            <a:avLst/>
          </a:prstGeom>
          <a:noFill/>
          <a:ln/>
        </p:spPr>
        <p:txBody>
          <a:bodyPr wrap="square" lIns="0" tIns="0" rIns="0" bIns="0" rtlCol="0" anchor="t"/>
          <a:lstStyle/>
          <a:p>
            <a:pPr algn="l" indent="0" marL="0">
              <a:buNone/>
            </a:pPr>
            <a:r>
              <a:rPr lang="en-US" sz="6400" b="1" dirty="0">
                <a:solidFill>
                  <a:srgbClr val="FFFFFF"/>
                </a:solidFill>
                <a:latin typeface="Calibri" pitchFamily="34" charset="0"/>
                <a:ea typeface="Calibri" pitchFamily="34" charset="-122"/>
                <a:cs typeface="Calibri" pitchFamily="34" charset="-120"/>
              </a:rPr>
              <a:t>$657K</a:t>
            </a:r>
            <a:endParaRPr lang="en-US" sz="6400" dirty="0"/>
          </a:p>
        </p:txBody>
      </p:sp>
      <p:sp>
        <p:nvSpPr>
          <p:cNvPr id="41" name="Text 39"/>
          <p:cNvSpPr/>
          <p:nvPr/>
        </p:nvSpPr>
        <p:spPr>
          <a:xfrm>
            <a:off x="8503920" y="4023360"/>
            <a:ext cx="2956255" cy="320040"/>
          </a:xfrm>
          <a:prstGeom prst="rect">
            <a:avLst/>
          </a:prstGeom>
          <a:noFill/>
          <a:ln/>
        </p:spPr>
        <p:txBody>
          <a:bodyPr wrap="square" lIns="0" tIns="0" rIns="0" bIns="0" rtlCol="0" anchor="ctr"/>
          <a:lstStyle/>
          <a:p>
            <a:pPr algn="l" indent="0" marL="0">
              <a:buNone/>
            </a:pPr>
            <a:r>
              <a:rPr lang="en-US" sz="1100" i="1" dirty="0">
                <a:solidFill>
                  <a:srgbClr val="CADCFC"/>
                </a:solidFill>
                <a:latin typeface="Calibri" pitchFamily="34" charset="0"/>
                <a:ea typeface="Calibri" pitchFamily="34" charset="-122"/>
                <a:cs typeface="Calibri" pitchFamily="34" charset="-120"/>
              </a:rPr>
              <a:t>per $1M of asset</a:t>
            </a:r>
            <a:endParaRPr lang="en-US" sz="1100" dirty="0"/>
          </a:p>
        </p:txBody>
      </p:sp>
      <p:sp>
        <p:nvSpPr>
          <p:cNvPr id="42" name="Shape 40"/>
          <p:cNvSpPr/>
          <p:nvPr/>
        </p:nvSpPr>
        <p:spPr>
          <a:xfrm>
            <a:off x="8503920" y="4526280"/>
            <a:ext cx="2956255" cy="0"/>
          </a:xfrm>
          <a:prstGeom prst="line">
            <a:avLst/>
          </a:prstGeom>
          <a:noFill/>
          <a:ln w="12700">
            <a:solidFill>
              <a:srgbClr val="C58A4E"/>
            </a:solidFill>
            <a:prstDash val="solid"/>
          </a:ln>
        </p:spPr>
      </p:sp>
      <p:sp>
        <p:nvSpPr>
          <p:cNvPr id="43" name="Text 41"/>
          <p:cNvSpPr/>
          <p:nvPr/>
        </p:nvSpPr>
        <p:spPr>
          <a:xfrm>
            <a:off x="8503920" y="4709160"/>
            <a:ext cx="2956255" cy="320040"/>
          </a:xfrm>
          <a:prstGeom prst="rect">
            <a:avLst/>
          </a:prstGeom>
          <a:noFill/>
          <a:ln/>
        </p:spPr>
        <p:txBody>
          <a:bodyPr wrap="square" lIns="0" tIns="0" rIns="0" bIns="0" rtlCol="0" anchor="ctr"/>
          <a:lstStyle/>
          <a:p>
            <a:pPr algn="l" indent="0" marL="0">
              <a:buNone/>
            </a:pPr>
            <a:r>
              <a:rPr lang="en-US" sz="1000" b="1" spc="400" kern="0" dirty="0">
                <a:solidFill>
                  <a:srgbClr val="C58A4E"/>
                </a:solidFill>
                <a:latin typeface="Calibri" pitchFamily="34" charset="0"/>
                <a:ea typeface="Calibri" pitchFamily="34" charset="-122"/>
                <a:cs typeface="Calibri" pitchFamily="34" charset="-120"/>
              </a:rPr>
              <a:t>OF EVERY $1</a:t>
            </a:r>
            <a:endParaRPr lang="en-US" sz="1000" dirty="0"/>
          </a:p>
        </p:txBody>
      </p:sp>
      <p:sp>
        <p:nvSpPr>
          <p:cNvPr id="44" name="Text 42"/>
          <p:cNvSpPr/>
          <p:nvPr/>
        </p:nvSpPr>
        <p:spPr>
          <a:xfrm>
            <a:off x="8503920" y="5029200"/>
            <a:ext cx="2956255" cy="914400"/>
          </a:xfrm>
          <a:prstGeom prst="rect">
            <a:avLst/>
          </a:prstGeom>
          <a:noFill/>
          <a:ln/>
        </p:spPr>
        <p:txBody>
          <a:bodyPr wrap="square" lIns="0" tIns="0" rIns="0" bIns="0" rtlCol="0" anchor="t"/>
          <a:lstStyle/>
          <a:p>
            <a:pPr algn="l" indent="0" marL="0">
              <a:buNone/>
            </a:pPr>
            <a:r>
              <a:rPr lang="en-US" sz="5000" b="1" dirty="0">
                <a:solidFill>
                  <a:srgbClr val="FFFFFF"/>
                </a:solidFill>
                <a:latin typeface="Calibri" pitchFamily="34" charset="0"/>
                <a:ea typeface="Calibri" pitchFamily="34" charset="-122"/>
                <a:cs typeface="Calibri" pitchFamily="34" charset="-120"/>
              </a:rPr>
              <a:t>65.7¢</a:t>
            </a:r>
            <a:endParaRPr lang="en-US" sz="5000" dirty="0"/>
          </a:p>
        </p:txBody>
      </p:sp>
      <p:sp>
        <p:nvSpPr>
          <p:cNvPr id="45" name="Text 43"/>
          <p:cNvSpPr/>
          <p:nvPr/>
        </p:nvSpPr>
        <p:spPr>
          <a:xfrm>
            <a:off x="8503920" y="5897880"/>
            <a:ext cx="2956255" cy="274320"/>
          </a:xfrm>
          <a:prstGeom prst="rect">
            <a:avLst/>
          </a:prstGeom>
          <a:noFill/>
          <a:ln/>
        </p:spPr>
        <p:txBody>
          <a:bodyPr wrap="square" lIns="0" tIns="0" rIns="0" bIns="0" rtlCol="0" anchor="ctr"/>
          <a:lstStyle/>
          <a:p>
            <a:pPr algn="l" indent="0" marL="0">
              <a:buNone/>
            </a:pPr>
            <a:r>
              <a:rPr lang="en-US" sz="1000" i="1" dirty="0">
                <a:solidFill>
                  <a:srgbClr val="CADCFC"/>
                </a:solidFill>
                <a:latin typeface="Calibri" pitchFamily="34" charset="0"/>
                <a:ea typeface="Calibri" pitchFamily="34" charset="-122"/>
                <a:cs typeface="Calibri" pitchFamily="34" charset="-120"/>
              </a:rPr>
              <a:t>preserved as tax</a:t>
            </a:r>
            <a:endParaRPr lang="en-US" sz="1000" dirty="0"/>
          </a:p>
        </p:txBody>
      </p:sp>
      <p:sp>
        <p:nvSpPr>
          <p:cNvPr id="46" name="Text 44"/>
          <p:cNvSpPr/>
          <p:nvPr/>
        </p:nvSpPr>
        <p:spPr>
          <a:xfrm>
            <a:off x="457200" y="6492240"/>
            <a:ext cx="8686800" cy="201168"/>
          </a:xfrm>
          <a:prstGeom prst="rect">
            <a:avLst/>
          </a:prstGeom>
          <a:noFill/>
          <a:ln/>
        </p:spPr>
        <p:txBody>
          <a:bodyPr wrap="square" lIns="0" tIns="0" rIns="0" bIns="0" rtlCol="0" anchor="ctr"/>
          <a:lstStyle/>
          <a:p>
            <a:pPr algn="l" indent="0" marL="0">
              <a:buNone/>
            </a:pPr>
            <a:r>
              <a:rPr lang="en-US" sz="750" spc="300" kern="0" dirty="0">
                <a:solidFill>
                  <a:srgbClr val="5D6B7C"/>
                </a:solidFill>
                <a:latin typeface="Calibri" pitchFamily="34" charset="0"/>
                <a:ea typeface="Calibri" pitchFamily="34" charset="-122"/>
                <a:cs typeface="Calibri" pitchFamily="34" charset="-120"/>
              </a:rPr>
              <a:t>CONFIDENTIAL  ·  NOT AN OFFER OF SECURITIES  ·  ACCREDITED BUYERS ONLY</a:t>
            </a:r>
            <a:endParaRPr lang="en-US" sz="750" dirty="0"/>
          </a:p>
        </p:txBody>
      </p:sp>
      <p:sp>
        <p:nvSpPr>
          <p:cNvPr id="47" name="Text 45"/>
          <p:cNvSpPr/>
          <p:nvPr/>
        </p:nvSpPr>
        <p:spPr>
          <a:xfrm>
            <a:off x="10911535" y="6492240"/>
            <a:ext cx="822960" cy="201168"/>
          </a:xfrm>
          <a:prstGeom prst="rect">
            <a:avLst/>
          </a:prstGeom>
          <a:noFill/>
          <a:ln/>
        </p:spPr>
        <p:txBody>
          <a:bodyPr wrap="square" lIns="0" tIns="0" rIns="0" bIns="0" rtlCol="0" anchor="ctr"/>
          <a:lstStyle/>
          <a:p>
            <a:pPr algn="r" indent="0" marL="0">
              <a:buNone/>
            </a:pPr>
            <a:r>
              <a:rPr lang="en-US" sz="800" b="1" spc="300" kern="0" dirty="0">
                <a:solidFill>
                  <a:srgbClr val="5D6B7C"/>
                </a:solidFill>
                <a:latin typeface="Calibri" pitchFamily="34" charset="0"/>
                <a:ea typeface="Calibri" pitchFamily="34" charset="-122"/>
                <a:cs typeface="Calibri" pitchFamily="34" charset="-120"/>
              </a:rPr>
              <a:t>06 / 13</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6858000" cy="274320"/>
          </a:xfrm>
          <a:prstGeom prst="rect">
            <a:avLst/>
          </a:prstGeom>
          <a:noFill/>
          <a:ln/>
        </p:spPr>
        <p:txBody>
          <a:bodyPr wrap="square" lIns="0" tIns="0" rIns="0" bIns="0" rtlCol="0" anchor="ctr"/>
          <a:lstStyle/>
          <a:p>
            <a:pPr algn="l" indent="0" marL="0">
              <a:buNone/>
            </a:pPr>
            <a:r>
              <a:rPr lang="en-US" sz="900" b="1" spc="400" kern="0" dirty="0">
                <a:solidFill>
                  <a:srgbClr val="C58A4E"/>
                </a:solidFill>
                <a:latin typeface="Calibri" pitchFamily="34" charset="0"/>
                <a:ea typeface="Calibri" pitchFamily="34" charset="-122"/>
                <a:cs typeface="Calibri" pitchFamily="34" charset="-120"/>
              </a:rPr>
              <a:t>07</a:t>
            </a:r>
            <a:pPr algn="l" indent="0" marL="0">
              <a:buNone/>
            </a:pPr>
            <a:r>
              <a:rPr lang="en-US" sz="900" dirty="0">
                <a:solidFill>
                  <a:srgbClr val="C58A4E"/>
                </a:solidFill>
                <a:latin typeface="Calibri" pitchFamily="34" charset="0"/>
                <a:ea typeface="Calibri" pitchFamily="34" charset="-122"/>
                <a:cs typeface="Calibri" pitchFamily="34" charset="-120"/>
              </a:rPr>
              <a:t>   </a:t>
            </a:r>
            <a:pPr algn="l" indent="0" marL="0">
              <a:buNone/>
            </a:pPr>
            <a:r>
              <a:rPr lang="en-US" sz="900" b="1" spc="400" kern="0" dirty="0">
                <a:solidFill>
                  <a:srgbClr val="C58A4E"/>
                </a:solidFill>
                <a:latin typeface="Calibri" pitchFamily="34" charset="0"/>
                <a:ea typeface="Calibri" pitchFamily="34" charset="-122"/>
                <a:cs typeface="Calibri" pitchFamily="34" charset="-120"/>
              </a:rPr>
              <a:t>THE TIMELINE</a:t>
            </a:r>
            <a:endParaRPr lang="en-US" sz="900" dirty="0"/>
          </a:p>
        </p:txBody>
      </p:sp>
      <p:sp>
        <p:nvSpPr>
          <p:cNvPr id="3" name="Text 1"/>
          <p:cNvSpPr/>
          <p:nvPr/>
        </p:nvSpPr>
        <p:spPr>
          <a:xfrm>
            <a:off x="6858000" y="320040"/>
            <a:ext cx="4876495" cy="274320"/>
          </a:xfrm>
          <a:prstGeom prst="rect">
            <a:avLst/>
          </a:prstGeom>
          <a:noFill/>
          <a:ln/>
        </p:spPr>
        <p:txBody>
          <a:bodyPr wrap="square" lIns="0" tIns="0" rIns="0" bIns="0" rtlCol="0" anchor="ctr"/>
          <a:lstStyle/>
          <a:p>
            <a:pPr algn="r" indent="0" marL="0">
              <a:buNone/>
            </a:pPr>
            <a:r>
              <a:rPr lang="en-US" sz="900" spc="300" kern="0" dirty="0">
                <a:solidFill>
                  <a:srgbClr val="C58A4E"/>
                </a:solidFill>
                <a:latin typeface="Calibri" pitchFamily="34" charset="0"/>
                <a:ea typeface="Calibri" pitchFamily="34" charset="-122"/>
                <a:cs typeface="Calibri" pitchFamily="34" charset="-120"/>
              </a:rPr>
              <a:t>BoA  ×  FOUNDERS FIRST ADVISORY</a:t>
            </a:r>
            <a:endParaRPr lang="en-US" sz="900" dirty="0"/>
          </a:p>
        </p:txBody>
      </p:sp>
      <p:sp>
        <p:nvSpPr>
          <p:cNvPr id="4" name="Text 2"/>
          <p:cNvSpPr/>
          <p:nvPr/>
        </p:nvSpPr>
        <p:spPr>
          <a:xfrm>
            <a:off x="548640" y="868680"/>
            <a:ext cx="11094415" cy="1097280"/>
          </a:xfrm>
          <a:prstGeom prst="rect">
            <a:avLst/>
          </a:prstGeom>
          <a:noFill/>
          <a:ln/>
        </p:spPr>
        <p:txBody>
          <a:bodyPr wrap="square" lIns="0" tIns="0" rIns="0" bIns="0" rtlCol="0" anchor="t"/>
          <a:lstStyle/>
          <a:p>
            <a:pPr algn="l" indent="0" marL="0">
              <a:buNone/>
            </a:pPr>
            <a:r>
              <a:rPr lang="en-US" sz="2200" dirty="0">
                <a:solidFill>
                  <a:srgbClr val="0E2138"/>
                </a:solidFill>
                <a:latin typeface="Cambria" pitchFamily="34" charset="0"/>
                <a:ea typeface="Cambria" pitchFamily="34" charset="-122"/>
                <a:cs typeface="Cambria" pitchFamily="34" charset="-120"/>
              </a:rPr>
              <a:t>§39: 1-year carryback + 20-year carryforward = full credit utilization for nearly any HNW buyer.</a:t>
            </a:r>
            <a:endParaRPr lang="en-US" sz="2200" dirty="0"/>
          </a:p>
        </p:txBody>
      </p:sp>
      <p:graphicFrame>
        <p:nvGraphicFramePr>
          <p:cNvPr id="5" name="Chart 0" descr=""/>
          <p:cNvGraphicFramePr/>
          <p:nvPr/>
        </p:nvGraphicFramePr>
        <p:xfrm>
          <a:off x="548640" y="2194560"/>
          <a:ext cx="11094415" cy="2834640"/>
        </p:xfrm>
        <a:graphic xmlns:a="http://schemas.openxmlformats.org/drawingml/2006/main">
          <a:graphicData uri="http://schemas.openxmlformats.org/drawingml/2006/chart">
            <c:chart xmlns:c="http://schemas.openxmlformats.org/drawingml/2006/chart" r:id="rId1"/>
          </a:graphicData>
        </a:graphic>
      </p:graphicFrame>
      <p:sp>
        <p:nvSpPr>
          <p:cNvPr id="6" name="Text 3"/>
          <p:cNvSpPr/>
          <p:nvPr/>
        </p:nvSpPr>
        <p:spPr>
          <a:xfrm>
            <a:off x="548640" y="5212080"/>
            <a:ext cx="11094415" cy="1188720"/>
          </a:xfrm>
          <a:prstGeom prst="rect">
            <a:avLst/>
          </a:prstGeom>
          <a:noFill/>
          <a:ln/>
        </p:spPr>
        <p:txBody>
          <a:bodyPr wrap="square" lIns="0" tIns="0" rIns="0" bIns="0" rtlCol="0" anchor="t"/>
          <a:lstStyle/>
          <a:p>
            <a:pPr algn="l" indent="0" marL="0">
              <a:lnSpc>
                <a:spcPct val="140000"/>
              </a:lnSpc>
              <a:buNone/>
            </a:pPr>
            <a:r>
              <a:rPr lang="en-US" sz="950" b="1" dirty="0">
                <a:solidFill>
                  <a:srgbClr val="0E2138"/>
                </a:solidFill>
                <a:latin typeface="Calibri" pitchFamily="34" charset="0"/>
                <a:ea typeface="Calibri" pitchFamily="34" charset="-122"/>
                <a:cs typeface="Calibri" pitchFamily="34" charset="-120"/>
              </a:rPr>
              <a:t>Reading the chart:  </a:t>
            </a:r>
            <a:pPr algn="l" indent="0" marL="0">
              <a:lnSpc>
                <a:spcPct val="140000"/>
              </a:lnSpc>
              <a:buNone/>
            </a:pPr>
            <a:r>
              <a:rPr lang="en-US" sz="950" dirty="0">
                <a:solidFill>
                  <a:srgbClr val="1A1A1A"/>
                </a:solidFill>
                <a:latin typeface="Calibri" pitchFamily="34" charset="0"/>
                <a:ea typeface="Calibri" pitchFamily="34" charset="-122"/>
                <a:cs typeface="Calibri" pitchFamily="34" charset="-120"/>
              </a:rPr>
              <a:t>Illustrative buyer with $400K Year-0 liability deploys a $1M asset (ITC $300K + deduction value $357K). Year-0 liability drops from $400K to $100K — full credit absorbed. The $850K depreciation deduction creates an NOL that carries forward under §172 (post-TCJA, generally unlimited for non-corporate); it offsets roughly $105K of Year +1 through +5 liability in this illustration (basis × blended rate over five years). If credit alone exceeded Year-0 liability, §39 permits a 1-year carryback to Year −1 and a 20-year carryforward thereafter.</a:t>
            </a:r>
            <a:endParaRPr lang="en-US" sz="950" dirty="0"/>
          </a:p>
        </p:txBody>
      </p:sp>
      <p:sp>
        <p:nvSpPr>
          <p:cNvPr id="7" name="Text 4"/>
          <p:cNvSpPr/>
          <p:nvPr/>
        </p:nvSpPr>
        <p:spPr>
          <a:xfrm>
            <a:off x="457200" y="6492240"/>
            <a:ext cx="8686800" cy="201168"/>
          </a:xfrm>
          <a:prstGeom prst="rect">
            <a:avLst/>
          </a:prstGeom>
          <a:noFill/>
          <a:ln/>
        </p:spPr>
        <p:txBody>
          <a:bodyPr wrap="square" lIns="0" tIns="0" rIns="0" bIns="0" rtlCol="0" anchor="ctr"/>
          <a:lstStyle/>
          <a:p>
            <a:pPr algn="l" indent="0" marL="0">
              <a:buNone/>
            </a:pPr>
            <a:r>
              <a:rPr lang="en-US" sz="750" spc="300" kern="0" dirty="0">
                <a:solidFill>
                  <a:srgbClr val="5D6B7C"/>
                </a:solidFill>
                <a:latin typeface="Calibri" pitchFamily="34" charset="0"/>
                <a:ea typeface="Calibri" pitchFamily="34" charset="-122"/>
                <a:cs typeface="Calibri" pitchFamily="34" charset="-120"/>
              </a:rPr>
              <a:t>CONFIDENTIAL  ·  NOT AN OFFER OF SECURITIES  ·  ACCREDITED BUYERS ONLY</a:t>
            </a:r>
            <a:endParaRPr lang="en-US" sz="750" dirty="0"/>
          </a:p>
        </p:txBody>
      </p:sp>
      <p:sp>
        <p:nvSpPr>
          <p:cNvPr id="8" name="Text 5"/>
          <p:cNvSpPr/>
          <p:nvPr/>
        </p:nvSpPr>
        <p:spPr>
          <a:xfrm>
            <a:off x="10911535" y="6492240"/>
            <a:ext cx="822960" cy="201168"/>
          </a:xfrm>
          <a:prstGeom prst="rect">
            <a:avLst/>
          </a:prstGeom>
          <a:noFill/>
          <a:ln/>
        </p:spPr>
        <p:txBody>
          <a:bodyPr wrap="square" lIns="0" tIns="0" rIns="0" bIns="0" rtlCol="0" anchor="ctr"/>
          <a:lstStyle/>
          <a:p>
            <a:pPr algn="r" indent="0" marL="0">
              <a:buNone/>
            </a:pPr>
            <a:r>
              <a:rPr lang="en-US" sz="800" b="1" spc="300" kern="0" dirty="0">
                <a:solidFill>
                  <a:srgbClr val="5D6B7C"/>
                </a:solidFill>
                <a:latin typeface="Calibri" pitchFamily="34" charset="0"/>
                <a:ea typeface="Calibri" pitchFamily="34" charset="-122"/>
                <a:cs typeface="Calibri" pitchFamily="34" charset="-120"/>
              </a:rPr>
              <a:t>07 / 13</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6858000" cy="274320"/>
          </a:xfrm>
          <a:prstGeom prst="rect">
            <a:avLst/>
          </a:prstGeom>
          <a:noFill/>
          <a:ln/>
        </p:spPr>
        <p:txBody>
          <a:bodyPr wrap="square" lIns="0" tIns="0" rIns="0" bIns="0" rtlCol="0" anchor="ctr"/>
          <a:lstStyle/>
          <a:p>
            <a:pPr algn="l" indent="0" marL="0">
              <a:buNone/>
            </a:pPr>
            <a:r>
              <a:rPr lang="en-US" sz="900" b="1" spc="400" kern="0" dirty="0">
                <a:solidFill>
                  <a:srgbClr val="C58A4E"/>
                </a:solidFill>
                <a:latin typeface="Calibri" pitchFamily="34" charset="0"/>
                <a:ea typeface="Calibri" pitchFamily="34" charset="-122"/>
                <a:cs typeface="Calibri" pitchFamily="34" charset="-120"/>
              </a:rPr>
              <a:t>08</a:t>
            </a:r>
            <a:pPr algn="l" indent="0" marL="0">
              <a:buNone/>
            </a:pPr>
            <a:r>
              <a:rPr lang="en-US" sz="900" dirty="0">
                <a:solidFill>
                  <a:srgbClr val="C58A4E"/>
                </a:solidFill>
                <a:latin typeface="Calibri" pitchFamily="34" charset="0"/>
                <a:ea typeface="Calibri" pitchFamily="34" charset="-122"/>
                <a:cs typeface="Calibri" pitchFamily="34" charset="-120"/>
              </a:rPr>
              <a:t>   </a:t>
            </a:r>
            <a:pPr algn="l" indent="0" marL="0">
              <a:buNone/>
            </a:pPr>
            <a:r>
              <a:rPr lang="en-US" sz="900" b="1" spc="400" kern="0" dirty="0">
                <a:solidFill>
                  <a:srgbClr val="C58A4E"/>
                </a:solidFill>
                <a:latin typeface="Calibri" pitchFamily="34" charset="0"/>
                <a:ea typeface="Calibri" pitchFamily="34" charset="-122"/>
                <a:cs typeface="Calibri" pitchFamily="34" charset="-120"/>
              </a:rPr>
              <a:t>THE REGULATORY FRAME</a:t>
            </a:r>
            <a:endParaRPr lang="en-US" sz="900" dirty="0"/>
          </a:p>
        </p:txBody>
      </p:sp>
      <p:sp>
        <p:nvSpPr>
          <p:cNvPr id="3" name="Text 1"/>
          <p:cNvSpPr/>
          <p:nvPr/>
        </p:nvSpPr>
        <p:spPr>
          <a:xfrm>
            <a:off x="6858000" y="320040"/>
            <a:ext cx="4876495" cy="274320"/>
          </a:xfrm>
          <a:prstGeom prst="rect">
            <a:avLst/>
          </a:prstGeom>
          <a:noFill/>
          <a:ln/>
        </p:spPr>
        <p:txBody>
          <a:bodyPr wrap="square" lIns="0" tIns="0" rIns="0" bIns="0" rtlCol="0" anchor="ctr"/>
          <a:lstStyle/>
          <a:p>
            <a:pPr algn="r" indent="0" marL="0">
              <a:buNone/>
            </a:pPr>
            <a:r>
              <a:rPr lang="en-US" sz="900" spc="300" kern="0" dirty="0">
                <a:solidFill>
                  <a:srgbClr val="C58A4E"/>
                </a:solidFill>
                <a:latin typeface="Calibri" pitchFamily="34" charset="0"/>
                <a:ea typeface="Calibri" pitchFamily="34" charset="-122"/>
                <a:cs typeface="Calibri" pitchFamily="34" charset="-120"/>
              </a:rPr>
              <a:t>BoA  ×  FOUNDERS FIRST ADVISORY</a:t>
            </a:r>
            <a:endParaRPr lang="en-US" sz="900" dirty="0"/>
          </a:p>
        </p:txBody>
      </p:sp>
      <p:sp>
        <p:nvSpPr>
          <p:cNvPr id="4" name="Text 2"/>
          <p:cNvSpPr/>
          <p:nvPr/>
        </p:nvSpPr>
        <p:spPr>
          <a:xfrm>
            <a:off x="548640" y="868680"/>
            <a:ext cx="11094415" cy="1097280"/>
          </a:xfrm>
          <a:prstGeom prst="rect">
            <a:avLst/>
          </a:prstGeom>
          <a:noFill/>
          <a:ln/>
        </p:spPr>
        <p:txBody>
          <a:bodyPr wrap="square" lIns="0" tIns="0" rIns="0" bIns="0" rtlCol="0" anchor="t"/>
          <a:lstStyle/>
          <a:p>
            <a:pPr algn="l" indent="0" marL="0">
              <a:buNone/>
            </a:pPr>
            <a:r>
              <a:rPr lang="en-US" sz="2600" dirty="0">
                <a:solidFill>
                  <a:srgbClr val="0E2138"/>
                </a:solidFill>
                <a:latin typeface="Cambria" pitchFamily="34" charset="0"/>
                <a:ea typeface="Cambria" pitchFamily="34" charset="-122"/>
                <a:cs typeface="Cambria" pitchFamily="34" charset="-120"/>
              </a:rPr>
              <a:t>Five IRC sections govern this product. All are current law. All are clean.</a:t>
            </a:r>
            <a:endParaRPr lang="en-US" sz="2600" dirty="0"/>
          </a:p>
        </p:txBody>
      </p:sp>
      <p:sp>
        <p:nvSpPr>
          <p:cNvPr id="5" name="Text 3"/>
          <p:cNvSpPr/>
          <p:nvPr/>
        </p:nvSpPr>
        <p:spPr>
          <a:xfrm>
            <a:off x="548640" y="2194560"/>
            <a:ext cx="1280160" cy="274320"/>
          </a:xfrm>
          <a:prstGeom prst="rect">
            <a:avLst/>
          </a:prstGeom>
          <a:noFill/>
          <a:ln/>
        </p:spPr>
        <p:txBody>
          <a:bodyPr wrap="square" lIns="0" tIns="0" rIns="0" bIns="0" rtlCol="0" anchor="ctr"/>
          <a:lstStyle/>
          <a:p>
            <a:pPr indent="0" marL="0">
              <a:buNone/>
            </a:pPr>
            <a:r>
              <a:rPr lang="en-US" sz="900" b="1" spc="200" kern="0" dirty="0">
                <a:solidFill>
                  <a:srgbClr val="C58A4E"/>
                </a:solidFill>
                <a:latin typeface="Calibri" pitchFamily="34" charset="0"/>
                <a:ea typeface="Calibri" pitchFamily="34" charset="-122"/>
                <a:cs typeface="Calibri" pitchFamily="34" charset="-120"/>
              </a:rPr>
              <a:t>CODE SECTION</a:t>
            </a:r>
            <a:endParaRPr lang="en-US" sz="900" dirty="0"/>
          </a:p>
        </p:txBody>
      </p:sp>
      <p:sp>
        <p:nvSpPr>
          <p:cNvPr id="6" name="Text 4"/>
          <p:cNvSpPr/>
          <p:nvPr/>
        </p:nvSpPr>
        <p:spPr>
          <a:xfrm>
            <a:off x="1920240" y="2194560"/>
            <a:ext cx="2926080" cy="274320"/>
          </a:xfrm>
          <a:prstGeom prst="rect">
            <a:avLst/>
          </a:prstGeom>
          <a:noFill/>
          <a:ln/>
        </p:spPr>
        <p:txBody>
          <a:bodyPr wrap="square" lIns="0" tIns="0" rIns="0" bIns="0" rtlCol="0" anchor="ctr"/>
          <a:lstStyle/>
          <a:p>
            <a:pPr indent="0" marL="0">
              <a:buNone/>
            </a:pPr>
            <a:r>
              <a:rPr lang="en-US" sz="900" b="1" spc="200" kern="0" dirty="0">
                <a:solidFill>
                  <a:srgbClr val="C58A4E"/>
                </a:solidFill>
                <a:latin typeface="Calibri" pitchFamily="34" charset="0"/>
                <a:ea typeface="Calibri" pitchFamily="34" charset="-122"/>
                <a:cs typeface="Calibri" pitchFamily="34" charset="-120"/>
              </a:rPr>
              <a:t>NAME</a:t>
            </a:r>
            <a:endParaRPr lang="en-US" sz="900" dirty="0"/>
          </a:p>
        </p:txBody>
      </p:sp>
      <p:sp>
        <p:nvSpPr>
          <p:cNvPr id="7" name="Text 5"/>
          <p:cNvSpPr/>
          <p:nvPr/>
        </p:nvSpPr>
        <p:spPr>
          <a:xfrm>
            <a:off x="5120640" y="2194560"/>
            <a:ext cx="6522415" cy="274320"/>
          </a:xfrm>
          <a:prstGeom prst="rect">
            <a:avLst/>
          </a:prstGeom>
          <a:noFill/>
          <a:ln/>
        </p:spPr>
        <p:txBody>
          <a:bodyPr wrap="square" lIns="0" tIns="0" rIns="0" bIns="0" rtlCol="0" anchor="ctr"/>
          <a:lstStyle/>
          <a:p>
            <a:pPr indent="0" marL="0">
              <a:buNone/>
            </a:pPr>
            <a:r>
              <a:rPr lang="en-US" sz="900" b="1" spc="200" kern="0" dirty="0">
                <a:solidFill>
                  <a:srgbClr val="C58A4E"/>
                </a:solidFill>
                <a:latin typeface="Calibri" pitchFamily="34" charset="0"/>
                <a:ea typeface="Calibri" pitchFamily="34" charset="-122"/>
                <a:cs typeface="Calibri" pitchFamily="34" charset="-120"/>
              </a:rPr>
              <a:t>WHAT IT DOES</a:t>
            </a:r>
            <a:endParaRPr lang="en-US" sz="900" dirty="0"/>
          </a:p>
        </p:txBody>
      </p:sp>
      <p:sp>
        <p:nvSpPr>
          <p:cNvPr id="8" name="Shape 6"/>
          <p:cNvSpPr/>
          <p:nvPr/>
        </p:nvSpPr>
        <p:spPr>
          <a:xfrm>
            <a:off x="548640" y="2514600"/>
            <a:ext cx="11094415" cy="0"/>
          </a:xfrm>
          <a:prstGeom prst="line">
            <a:avLst/>
          </a:prstGeom>
          <a:noFill/>
          <a:ln w="19050">
            <a:solidFill>
              <a:srgbClr val="0E2138"/>
            </a:solidFill>
            <a:prstDash val="solid"/>
          </a:ln>
        </p:spPr>
      </p:sp>
      <p:sp>
        <p:nvSpPr>
          <p:cNvPr id="9" name="Text 7"/>
          <p:cNvSpPr/>
          <p:nvPr/>
        </p:nvSpPr>
        <p:spPr>
          <a:xfrm>
            <a:off x="548640" y="2606040"/>
            <a:ext cx="1280160" cy="640080"/>
          </a:xfrm>
          <a:prstGeom prst="rect">
            <a:avLst/>
          </a:prstGeom>
          <a:noFill/>
          <a:ln/>
        </p:spPr>
        <p:txBody>
          <a:bodyPr wrap="square" lIns="0" tIns="0" rIns="0" bIns="0" rtlCol="0" anchor="ctr"/>
          <a:lstStyle/>
          <a:p>
            <a:pPr algn="l" indent="0" marL="0">
              <a:buNone/>
            </a:pPr>
            <a:r>
              <a:rPr lang="en-US" sz="1300" b="1" dirty="0">
                <a:solidFill>
                  <a:srgbClr val="0E2138"/>
                </a:solidFill>
                <a:latin typeface="Cambria" pitchFamily="34" charset="0"/>
                <a:ea typeface="Cambria" pitchFamily="34" charset="-122"/>
                <a:cs typeface="Cambria" pitchFamily="34" charset="-120"/>
              </a:rPr>
              <a:t>IRC §48E</a:t>
            </a:r>
            <a:endParaRPr lang="en-US" sz="1300" dirty="0"/>
          </a:p>
        </p:txBody>
      </p:sp>
      <p:sp>
        <p:nvSpPr>
          <p:cNvPr id="10" name="Text 8"/>
          <p:cNvSpPr/>
          <p:nvPr/>
        </p:nvSpPr>
        <p:spPr>
          <a:xfrm>
            <a:off x="1828800" y="2606040"/>
            <a:ext cx="2926080" cy="640080"/>
          </a:xfrm>
          <a:prstGeom prst="rect">
            <a:avLst/>
          </a:prstGeom>
          <a:noFill/>
          <a:ln/>
        </p:spPr>
        <p:txBody>
          <a:bodyPr wrap="square" lIns="0" tIns="0" rIns="0" bIns="0" rtlCol="0" anchor="ctr"/>
          <a:lstStyle/>
          <a:p>
            <a:pPr algn="l" indent="0" marL="0">
              <a:lnSpc>
                <a:spcPct val="120000"/>
              </a:lnSpc>
              <a:buNone/>
            </a:pPr>
            <a:r>
              <a:rPr lang="en-US" sz="1050" b="1" dirty="0">
                <a:solidFill>
                  <a:srgbClr val="1A1A1A"/>
                </a:solidFill>
                <a:latin typeface="Calibri" pitchFamily="34" charset="0"/>
                <a:ea typeface="Calibri" pitchFamily="34" charset="-122"/>
                <a:cs typeface="Calibri" pitchFamily="34" charset="-120"/>
              </a:rPr>
              <a:t>Clean Electricity Investment Tax Credit</a:t>
            </a:r>
            <a:endParaRPr lang="en-US" sz="1050" dirty="0"/>
          </a:p>
        </p:txBody>
      </p:sp>
      <p:sp>
        <p:nvSpPr>
          <p:cNvPr id="11" name="Text 9"/>
          <p:cNvSpPr/>
          <p:nvPr/>
        </p:nvSpPr>
        <p:spPr>
          <a:xfrm>
            <a:off x="5120640" y="2606040"/>
            <a:ext cx="6522415" cy="640080"/>
          </a:xfrm>
          <a:prstGeom prst="rect">
            <a:avLst/>
          </a:prstGeom>
          <a:noFill/>
          <a:ln/>
        </p:spPr>
        <p:txBody>
          <a:bodyPr wrap="square" lIns="0" tIns="0" rIns="0" bIns="0" rtlCol="0" anchor="ctr"/>
          <a:lstStyle/>
          <a:p>
            <a:pPr algn="l" indent="0" marL="0">
              <a:lnSpc>
                <a:spcPct val="125000"/>
              </a:lnSpc>
              <a:buNone/>
            </a:pPr>
            <a:r>
              <a:rPr lang="en-US" sz="950" dirty="0">
                <a:solidFill>
                  <a:srgbClr val="1A1A1A"/>
                </a:solidFill>
                <a:latin typeface="Calibri" pitchFamily="34" charset="0"/>
                <a:ea typeface="Calibri" pitchFamily="34" charset="-122"/>
                <a:cs typeface="Calibri" pitchFamily="34" charset="-120"/>
              </a:rPr>
              <a:t>Tech-neutral ITC for qualifying energy property — including standalone storage — placed in service after 12/31/2024. Base 6%, up to 30% with prevailing wage + apprenticeship; +10% domestic content, +10% energy community.</a:t>
            </a:r>
            <a:endParaRPr lang="en-US" sz="950" dirty="0"/>
          </a:p>
        </p:txBody>
      </p:sp>
      <p:sp>
        <p:nvSpPr>
          <p:cNvPr id="12" name="Shape 10"/>
          <p:cNvSpPr/>
          <p:nvPr/>
        </p:nvSpPr>
        <p:spPr>
          <a:xfrm>
            <a:off x="502920" y="3209544"/>
            <a:ext cx="11185855" cy="640080"/>
          </a:xfrm>
          <a:prstGeom prst="rect">
            <a:avLst/>
          </a:prstGeom>
          <a:solidFill>
            <a:srgbClr val="F7F2E6"/>
          </a:solidFill>
          <a:ln w="12700">
            <a:solidFill>
              <a:srgbClr val="F7F2E6"/>
            </a:solidFill>
            <a:prstDash val="solid"/>
          </a:ln>
        </p:spPr>
      </p:sp>
      <p:sp>
        <p:nvSpPr>
          <p:cNvPr id="13" name="Text 11"/>
          <p:cNvSpPr/>
          <p:nvPr/>
        </p:nvSpPr>
        <p:spPr>
          <a:xfrm>
            <a:off x="548640" y="3246120"/>
            <a:ext cx="1280160" cy="640080"/>
          </a:xfrm>
          <a:prstGeom prst="rect">
            <a:avLst/>
          </a:prstGeom>
          <a:noFill/>
          <a:ln/>
        </p:spPr>
        <p:txBody>
          <a:bodyPr wrap="square" lIns="0" tIns="0" rIns="0" bIns="0" rtlCol="0" anchor="ctr"/>
          <a:lstStyle/>
          <a:p>
            <a:pPr algn="l" indent="0" marL="0">
              <a:buNone/>
            </a:pPr>
            <a:r>
              <a:rPr lang="en-US" sz="1300" b="1" dirty="0">
                <a:solidFill>
                  <a:srgbClr val="0E2138"/>
                </a:solidFill>
                <a:latin typeface="Cambria" pitchFamily="34" charset="0"/>
                <a:ea typeface="Cambria" pitchFamily="34" charset="-122"/>
                <a:cs typeface="Cambria" pitchFamily="34" charset="-120"/>
              </a:rPr>
              <a:t>IRC §168(k)</a:t>
            </a:r>
            <a:endParaRPr lang="en-US" sz="1300" dirty="0"/>
          </a:p>
        </p:txBody>
      </p:sp>
      <p:sp>
        <p:nvSpPr>
          <p:cNvPr id="14" name="Text 12"/>
          <p:cNvSpPr/>
          <p:nvPr/>
        </p:nvSpPr>
        <p:spPr>
          <a:xfrm>
            <a:off x="1828800" y="3246120"/>
            <a:ext cx="2926080" cy="640080"/>
          </a:xfrm>
          <a:prstGeom prst="rect">
            <a:avLst/>
          </a:prstGeom>
          <a:noFill/>
          <a:ln/>
        </p:spPr>
        <p:txBody>
          <a:bodyPr wrap="square" lIns="0" tIns="0" rIns="0" bIns="0" rtlCol="0" anchor="ctr"/>
          <a:lstStyle/>
          <a:p>
            <a:pPr algn="l" indent="0" marL="0">
              <a:lnSpc>
                <a:spcPct val="120000"/>
              </a:lnSpc>
              <a:buNone/>
            </a:pPr>
            <a:r>
              <a:rPr lang="en-US" sz="1050" b="1" dirty="0">
                <a:solidFill>
                  <a:srgbClr val="1A1A1A"/>
                </a:solidFill>
                <a:latin typeface="Calibri" pitchFamily="34" charset="0"/>
                <a:ea typeface="Calibri" pitchFamily="34" charset="-122"/>
                <a:cs typeface="Calibri" pitchFamily="34" charset="-120"/>
              </a:rPr>
              <a:t>Bonus Depreciation</a:t>
            </a:r>
            <a:endParaRPr lang="en-US" sz="1050" dirty="0"/>
          </a:p>
        </p:txBody>
      </p:sp>
      <p:sp>
        <p:nvSpPr>
          <p:cNvPr id="15" name="Text 13"/>
          <p:cNvSpPr/>
          <p:nvPr/>
        </p:nvSpPr>
        <p:spPr>
          <a:xfrm>
            <a:off x="5120640" y="3246120"/>
            <a:ext cx="6522415" cy="640080"/>
          </a:xfrm>
          <a:prstGeom prst="rect">
            <a:avLst/>
          </a:prstGeom>
          <a:noFill/>
          <a:ln/>
        </p:spPr>
        <p:txBody>
          <a:bodyPr wrap="square" lIns="0" tIns="0" rIns="0" bIns="0" rtlCol="0" anchor="ctr"/>
          <a:lstStyle/>
          <a:p>
            <a:pPr algn="l" indent="0" marL="0">
              <a:lnSpc>
                <a:spcPct val="125000"/>
              </a:lnSpc>
              <a:buNone/>
            </a:pPr>
            <a:r>
              <a:rPr lang="en-US" sz="950" dirty="0">
                <a:solidFill>
                  <a:srgbClr val="1A1A1A"/>
                </a:solidFill>
                <a:latin typeface="Calibri" pitchFamily="34" charset="0"/>
                <a:ea typeface="Calibri" pitchFamily="34" charset="-122"/>
                <a:cs typeface="Calibri" pitchFamily="34" charset="-120"/>
              </a:rPr>
              <a:t>Restored to 100% by OBBBA (signed 7/4/2025) for qualified property acquired and placed in service after 1/19/2025.</a:t>
            </a:r>
            <a:endParaRPr lang="en-US" sz="950" dirty="0"/>
          </a:p>
        </p:txBody>
      </p:sp>
      <p:sp>
        <p:nvSpPr>
          <p:cNvPr id="16" name="Text 14"/>
          <p:cNvSpPr/>
          <p:nvPr/>
        </p:nvSpPr>
        <p:spPr>
          <a:xfrm>
            <a:off x="548640" y="3886200"/>
            <a:ext cx="1280160" cy="640080"/>
          </a:xfrm>
          <a:prstGeom prst="rect">
            <a:avLst/>
          </a:prstGeom>
          <a:noFill/>
          <a:ln/>
        </p:spPr>
        <p:txBody>
          <a:bodyPr wrap="square" lIns="0" tIns="0" rIns="0" bIns="0" rtlCol="0" anchor="ctr"/>
          <a:lstStyle/>
          <a:p>
            <a:pPr algn="l" indent="0" marL="0">
              <a:buNone/>
            </a:pPr>
            <a:r>
              <a:rPr lang="en-US" sz="1300" b="1" dirty="0">
                <a:solidFill>
                  <a:srgbClr val="0E2138"/>
                </a:solidFill>
                <a:latin typeface="Cambria" pitchFamily="34" charset="0"/>
                <a:ea typeface="Cambria" pitchFamily="34" charset="-122"/>
                <a:cs typeface="Cambria" pitchFamily="34" charset="-120"/>
              </a:rPr>
              <a:t>IRC §50(c)(3)</a:t>
            </a:r>
            <a:endParaRPr lang="en-US" sz="1300" dirty="0"/>
          </a:p>
        </p:txBody>
      </p:sp>
      <p:sp>
        <p:nvSpPr>
          <p:cNvPr id="17" name="Text 15"/>
          <p:cNvSpPr/>
          <p:nvPr/>
        </p:nvSpPr>
        <p:spPr>
          <a:xfrm>
            <a:off x="1828800" y="3886200"/>
            <a:ext cx="2926080" cy="640080"/>
          </a:xfrm>
          <a:prstGeom prst="rect">
            <a:avLst/>
          </a:prstGeom>
          <a:noFill/>
          <a:ln/>
        </p:spPr>
        <p:txBody>
          <a:bodyPr wrap="square" lIns="0" tIns="0" rIns="0" bIns="0" rtlCol="0" anchor="ctr"/>
          <a:lstStyle/>
          <a:p>
            <a:pPr algn="l" indent="0" marL="0">
              <a:lnSpc>
                <a:spcPct val="120000"/>
              </a:lnSpc>
              <a:buNone/>
            </a:pPr>
            <a:r>
              <a:rPr lang="en-US" sz="1050" b="1" dirty="0">
                <a:solidFill>
                  <a:srgbClr val="1A1A1A"/>
                </a:solidFill>
                <a:latin typeface="Calibri" pitchFamily="34" charset="0"/>
                <a:ea typeface="Calibri" pitchFamily="34" charset="-122"/>
                <a:cs typeface="Calibri" pitchFamily="34" charset="-120"/>
              </a:rPr>
              <a:t>Depreciable Basis Reduction</a:t>
            </a:r>
            <a:endParaRPr lang="en-US" sz="1050" dirty="0"/>
          </a:p>
        </p:txBody>
      </p:sp>
      <p:sp>
        <p:nvSpPr>
          <p:cNvPr id="18" name="Text 16"/>
          <p:cNvSpPr/>
          <p:nvPr/>
        </p:nvSpPr>
        <p:spPr>
          <a:xfrm>
            <a:off x="5120640" y="3886200"/>
            <a:ext cx="6522415" cy="640080"/>
          </a:xfrm>
          <a:prstGeom prst="rect">
            <a:avLst/>
          </a:prstGeom>
          <a:noFill/>
          <a:ln/>
        </p:spPr>
        <p:txBody>
          <a:bodyPr wrap="square" lIns="0" tIns="0" rIns="0" bIns="0" rtlCol="0" anchor="ctr"/>
          <a:lstStyle/>
          <a:p>
            <a:pPr algn="l" indent="0" marL="0">
              <a:lnSpc>
                <a:spcPct val="125000"/>
              </a:lnSpc>
              <a:buNone/>
            </a:pPr>
            <a:r>
              <a:rPr lang="en-US" sz="950" dirty="0">
                <a:solidFill>
                  <a:srgbClr val="1A1A1A"/>
                </a:solidFill>
                <a:latin typeface="Calibri" pitchFamily="34" charset="0"/>
                <a:ea typeface="Calibri" pitchFamily="34" charset="-122"/>
                <a:cs typeface="Calibri" pitchFamily="34" charset="-120"/>
              </a:rPr>
              <a:t>Depreciable basis of property qualifying for an energy credit must be reduced by 50% of the credit claimed.</a:t>
            </a:r>
            <a:endParaRPr lang="en-US" sz="950" dirty="0"/>
          </a:p>
        </p:txBody>
      </p:sp>
      <p:sp>
        <p:nvSpPr>
          <p:cNvPr id="19" name="Shape 17"/>
          <p:cNvSpPr/>
          <p:nvPr/>
        </p:nvSpPr>
        <p:spPr>
          <a:xfrm>
            <a:off x="502920" y="4489704"/>
            <a:ext cx="11185855" cy="640080"/>
          </a:xfrm>
          <a:prstGeom prst="rect">
            <a:avLst/>
          </a:prstGeom>
          <a:solidFill>
            <a:srgbClr val="F7F2E6"/>
          </a:solidFill>
          <a:ln w="12700">
            <a:solidFill>
              <a:srgbClr val="F7F2E6"/>
            </a:solidFill>
            <a:prstDash val="solid"/>
          </a:ln>
        </p:spPr>
      </p:sp>
      <p:sp>
        <p:nvSpPr>
          <p:cNvPr id="20" name="Text 18"/>
          <p:cNvSpPr/>
          <p:nvPr/>
        </p:nvSpPr>
        <p:spPr>
          <a:xfrm>
            <a:off x="548640" y="4526280"/>
            <a:ext cx="1280160" cy="640080"/>
          </a:xfrm>
          <a:prstGeom prst="rect">
            <a:avLst/>
          </a:prstGeom>
          <a:noFill/>
          <a:ln/>
        </p:spPr>
        <p:txBody>
          <a:bodyPr wrap="square" lIns="0" tIns="0" rIns="0" bIns="0" rtlCol="0" anchor="ctr"/>
          <a:lstStyle/>
          <a:p>
            <a:pPr algn="l" indent="0" marL="0">
              <a:buNone/>
            </a:pPr>
            <a:r>
              <a:rPr lang="en-US" sz="1300" b="1" dirty="0">
                <a:solidFill>
                  <a:srgbClr val="0E2138"/>
                </a:solidFill>
                <a:latin typeface="Cambria" pitchFamily="34" charset="0"/>
                <a:ea typeface="Cambria" pitchFamily="34" charset="-122"/>
                <a:cs typeface="Cambria" pitchFamily="34" charset="-120"/>
              </a:rPr>
              <a:t>IRC §39</a:t>
            </a:r>
            <a:endParaRPr lang="en-US" sz="1300" dirty="0"/>
          </a:p>
        </p:txBody>
      </p:sp>
      <p:sp>
        <p:nvSpPr>
          <p:cNvPr id="21" name="Text 19"/>
          <p:cNvSpPr/>
          <p:nvPr/>
        </p:nvSpPr>
        <p:spPr>
          <a:xfrm>
            <a:off x="1828800" y="4526280"/>
            <a:ext cx="2926080" cy="640080"/>
          </a:xfrm>
          <a:prstGeom prst="rect">
            <a:avLst/>
          </a:prstGeom>
          <a:noFill/>
          <a:ln/>
        </p:spPr>
        <p:txBody>
          <a:bodyPr wrap="square" lIns="0" tIns="0" rIns="0" bIns="0" rtlCol="0" anchor="ctr"/>
          <a:lstStyle/>
          <a:p>
            <a:pPr algn="l" indent="0" marL="0">
              <a:lnSpc>
                <a:spcPct val="120000"/>
              </a:lnSpc>
              <a:buNone/>
            </a:pPr>
            <a:r>
              <a:rPr lang="en-US" sz="1050" b="1" dirty="0">
                <a:solidFill>
                  <a:srgbClr val="1A1A1A"/>
                </a:solidFill>
                <a:latin typeface="Calibri" pitchFamily="34" charset="0"/>
                <a:ea typeface="Calibri" pitchFamily="34" charset="-122"/>
                <a:cs typeface="Calibri" pitchFamily="34" charset="-120"/>
              </a:rPr>
              <a:t>General Business Credit Carryback / Carryforward</a:t>
            </a:r>
            <a:endParaRPr lang="en-US" sz="1050" dirty="0"/>
          </a:p>
        </p:txBody>
      </p:sp>
      <p:sp>
        <p:nvSpPr>
          <p:cNvPr id="22" name="Text 20"/>
          <p:cNvSpPr/>
          <p:nvPr/>
        </p:nvSpPr>
        <p:spPr>
          <a:xfrm>
            <a:off x="5120640" y="4526280"/>
            <a:ext cx="6522415" cy="640080"/>
          </a:xfrm>
          <a:prstGeom prst="rect">
            <a:avLst/>
          </a:prstGeom>
          <a:noFill/>
          <a:ln/>
        </p:spPr>
        <p:txBody>
          <a:bodyPr wrap="square" lIns="0" tIns="0" rIns="0" bIns="0" rtlCol="0" anchor="ctr"/>
          <a:lstStyle/>
          <a:p>
            <a:pPr algn="l" indent="0" marL="0">
              <a:lnSpc>
                <a:spcPct val="125000"/>
              </a:lnSpc>
              <a:buNone/>
            </a:pPr>
            <a:r>
              <a:rPr lang="en-US" sz="950" dirty="0">
                <a:solidFill>
                  <a:srgbClr val="1A1A1A"/>
                </a:solidFill>
                <a:latin typeface="Calibri" pitchFamily="34" charset="0"/>
                <a:ea typeface="Calibri" pitchFamily="34" charset="-122"/>
                <a:cs typeface="Calibri" pitchFamily="34" charset="-120"/>
              </a:rPr>
              <a:t>1-year carryback, 20-year carryforward of unused general business credits — including the §48E ITC.</a:t>
            </a:r>
            <a:endParaRPr lang="en-US" sz="950" dirty="0"/>
          </a:p>
        </p:txBody>
      </p:sp>
      <p:sp>
        <p:nvSpPr>
          <p:cNvPr id="23" name="Text 21"/>
          <p:cNvSpPr/>
          <p:nvPr/>
        </p:nvSpPr>
        <p:spPr>
          <a:xfrm>
            <a:off x="548640" y="5166360"/>
            <a:ext cx="1280160" cy="640080"/>
          </a:xfrm>
          <a:prstGeom prst="rect">
            <a:avLst/>
          </a:prstGeom>
          <a:noFill/>
          <a:ln/>
        </p:spPr>
        <p:txBody>
          <a:bodyPr wrap="square" lIns="0" tIns="0" rIns="0" bIns="0" rtlCol="0" anchor="ctr"/>
          <a:lstStyle/>
          <a:p>
            <a:pPr algn="l" indent="0" marL="0">
              <a:buNone/>
            </a:pPr>
            <a:r>
              <a:rPr lang="en-US" sz="1300" b="1" dirty="0">
                <a:solidFill>
                  <a:srgbClr val="0E2138"/>
                </a:solidFill>
                <a:latin typeface="Cambria" pitchFamily="34" charset="0"/>
                <a:ea typeface="Cambria" pitchFamily="34" charset="-122"/>
                <a:cs typeface="Cambria" pitchFamily="34" charset="-120"/>
              </a:rPr>
              <a:t>IRC §6418</a:t>
            </a:r>
            <a:endParaRPr lang="en-US" sz="1300" dirty="0"/>
          </a:p>
        </p:txBody>
      </p:sp>
      <p:sp>
        <p:nvSpPr>
          <p:cNvPr id="24" name="Text 22"/>
          <p:cNvSpPr/>
          <p:nvPr/>
        </p:nvSpPr>
        <p:spPr>
          <a:xfrm>
            <a:off x="1828800" y="5166360"/>
            <a:ext cx="2926080" cy="640080"/>
          </a:xfrm>
          <a:prstGeom prst="rect">
            <a:avLst/>
          </a:prstGeom>
          <a:noFill/>
          <a:ln/>
        </p:spPr>
        <p:txBody>
          <a:bodyPr wrap="square" lIns="0" tIns="0" rIns="0" bIns="0" rtlCol="0" anchor="ctr"/>
          <a:lstStyle/>
          <a:p>
            <a:pPr algn="l" indent="0" marL="0">
              <a:lnSpc>
                <a:spcPct val="120000"/>
              </a:lnSpc>
              <a:buNone/>
            </a:pPr>
            <a:r>
              <a:rPr lang="en-US" sz="1050" b="1" dirty="0">
                <a:solidFill>
                  <a:srgbClr val="1A1A1A"/>
                </a:solidFill>
                <a:latin typeface="Calibri" pitchFamily="34" charset="0"/>
                <a:ea typeface="Calibri" pitchFamily="34" charset="-122"/>
                <a:cs typeface="Calibri" pitchFamily="34" charset="-120"/>
              </a:rPr>
              <a:t>Tax-Credit Transferability</a:t>
            </a:r>
            <a:endParaRPr lang="en-US" sz="1050" dirty="0"/>
          </a:p>
        </p:txBody>
      </p:sp>
      <p:sp>
        <p:nvSpPr>
          <p:cNvPr id="25" name="Text 23"/>
          <p:cNvSpPr/>
          <p:nvPr/>
        </p:nvSpPr>
        <p:spPr>
          <a:xfrm>
            <a:off x="5120640" y="5166360"/>
            <a:ext cx="6522415" cy="640080"/>
          </a:xfrm>
          <a:prstGeom prst="rect">
            <a:avLst/>
          </a:prstGeom>
          <a:noFill/>
          <a:ln/>
        </p:spPr>
        <p:txBody>
          <a:bodyPr wrap="square" lIns="0" tIns="0" rIns="0" bIns="0" rtlCol="0" anchor="ctr"/>
          <a:lstStyle/>
          <a:p>
            <a:pPr algn="l" indent="0" marL="0">
              <a:lnSpc>
                <a:spcPct val="125000"/>
              </a:lnSpc>
              <a:buNone/>
            </a:pPr>
            <a:r>
              <a:rPr lang="en-US" sz="950" dirty="0">
                <a:solidFill>
                  <a:srgbClr val="1A1A1A"/>
                </a:solidFill>
                <a:latin typeface="Calibri" pitchFamily="34" charset="0"/>
                <a:ea typeface="Calibri" pitchFamily="34" charset="-122"/>
                <a:cs typeface="Calibri" pitchFamily="34" charset="-120"/>
              </a:rPr>
              <a:t>Permits one-time sale of qualifying energy credits to unrelated parties for cash. Secondary-market pricing typically 92–95¢/$1.</a:t>
            </a:r>
            <a:endParaRPr lang="en-US" sz="950" dirty="0"/>
          </a:p>
        </p:txBody>
      </p:sp>
      <p:sp>
        <p:nvSpPr>
          <p:cNvPr id="26" name="Shape 24"/>
          <p:cNvSpPr/>
          <p:nvPr/>
        </p:nvSpPr>
        <p:spPr>
          <a:xfrm>
            <a:off x="548640" y="5852160"/>
            <a:ext cx="11094415" cy="411480"/>
          </a:xfrm>
          <a:prstGeom prst="rect">
            <a:avLst/>
          </a:prstGeom>
          <a:solidFill>
            <a:srgbClr val="0E2138"/>
          </a:solidFill>
          <a:ln w="12700">
            <a:solidFill>
              <a:srgbClr val="0E2138"/>
            </a:solidFill>
            <a:prstDash val="solid"/>
          </a:ln>
        </p:spPr>
      </p:sp>
      <p:sp>
        <p:nvSpPr>
          <p:cNvPr id="27" name="Text 25"/>
          <p:cNvSpPr/>
          <p:nvPr/>
        </p:nvSpPr>
        <p:spPr>
          <a:xfrm>
            <a:off x="731520" y="5852160"/>
            <a:ext cx="10728655" cy="411480"/>
          </a:xfrm>
          <a:prstGeom prst="rect">
            <a:avLst/>
          </a:prstGeom>
          <a:noFill/>
          <a:ln/>
        </p:spPr>
        <p:txBody>
          <a:bodyPr wrap="square" lIns="0" tIns="0" rIns="0" bIns="0" rtlCol="0" anchor="ctr"/>
          <a:lstStyle/>
          <a:p>
            <a:pPr algn="l" indent="0" marL="0">
              <a:buNone/>
            </a:pPr>
            <a:r>
              <a:rPr lang="en-US" sz="1000" b="1" spc="300" kern="0" dirty="0">
                <a:solidFill>
                  <a:srgbClr val="C58A4E"/>
                </a:solidFill>
                <a:latin typeface="Calibri" pitchFamily="34" charset="0"/>
                <a:ea typeface="Calibri" pitchFamily="34" charset="-122"/>
                <a:cs typeface="Calibri" pitchFamily="34" charset="-120"/>
              </a:rPr>
              <a:t>OFFERING FRAMEWORK:  </a:t>
            </a:r>
            <a:pPr algn="l" indent="0" marL="0">
              <a:buNone/>
            </a:pPr>
            <a:r>
              <a:rPr lang="en-US" sz="1000" dirty="0">
                <a:solidFill>
                  <a:srgbClr val="FFFFFF"/>
                </a:solidFill>
                <a:latin typeface="Calibri" pitchFamily="34" charset="0"/>
                <a:ea typeface="Calibri" pitchFamily="34" charset="-122"/>
                <a:cs typeface="Calibri" pitchFamily="34" charset="-120"/>
              </a:rPr>
              <a:t>Reg D 506(c)  ·  Accredited only (Rule 501(a))  ·  Not a listed or reportable transaction  ·  State notice filings as required</a:t>
            </a:r>
            <a:endParaRPr lang="en-US" sz="1000" dirty="0"/>
          </a:p>
        </p:txBody>
      </p:sp>
      <p:sp>
        <p:nvSpPr>
          <p:cNvPr id="28" name="Text 26"/>
          <p:cNvSpPr/>
          <p:nvPr/>
        </p:nvSpPr>
        <p:spPr>
          <a:xfrm>
            <a:off x="457200" y="6492240"/>
            <a:ext cx="8686800" cy="201168"/>
          </a:xfrm>
          <a:prstGeom prst="rect">
            <a:avLst/>
          </a:prstGeom>
          <a:noFill/>
          <a:ln/>
        </p:spPr>
        <p:txBody>
          <a:bodyPr wrap="square" lIns="0" tIns="0" rIns="0" bIns="0" rtlCol="0" anchor="ctr"/>
          <a:lstStyle/>
          <a:p>
            <a:pPr algn="l" indent="0" marL="0">
              <a:buNone/>
            </a:pPr>
            <a:r>
              <a:rPr lang="en-US" sz="750" spc="300" kern="0" dirty="0">
                <a:solidFill>
                  <a:srgbClr val="5D6B7C"/>
                </a:solidFill>
                <a:latin typeface="Calibri" pitchFamily="34" charset="0"/>
                <a:ea typeface="Calibri" pitchFamily="34" charset="-122"/>
                <a:cs typeface="Calibri" pitchFamily="34" charset="-120"/>
              </a:rPr>
              <a:t>CONFIDENTIAL  ·  NOT AN OFFER OF SECURITIES  ·  ACCREDITED BUYERS ONLY</a:t>
            </a:r>
            <a:endParaRPr lang="en-US" sz="750" dirty="0"/>
          </a:p>
        </p:txBody>
      </p:sp>
      <p:sp>
        <p:nvSpPr>
          <p:cNvPr id="29" name="Text 27"/>
          <p:cNvSpPr/>
          <p:nvPr/>
        </p:nvSpPr>
        <p:spPr>
          <a:xfrm>
            <a:off x="10911535" y="6492240"/>
            <a:ext cx="822960" cy="201168"/>
          </a:xfrm>
          <a:prstGeom prst="rect">
            <a:avLst/>
          </a:prstGeom>
          <a:noFill/>
          <a:ln/>
        </p:spPr>
        <p:txBody>
          <a:bodyPr wrap="square" lIns="0" tIns="0" rIns="0" bIns="0" rtlCol="0" anchor="ctr"/>
          <a:lstStyle/>
          <a:p>
            <a:pPr algn="r" indent="0" marL="0">
              <a:buNone/>
            </a:pPr>
            <a:r>
              <a:rPr lang="en-US" sz="800" b="1" spc="300" kern="0" dirty="0">
                <a:solidFill>
                  <a:srgbClr val="5D6B7C"/>
                </a:solidFill>
                <a:latin typeface="Calibri" pitchFamily="34" charset="0"/>
                <a:ea typeface="Calibri" pitchFamily="34" charset="-122"/>
                <a:cs typeface="Calibri" pitchFamily="34" charset="-120"/>
              </a:rPr>
              <a:t>08 / 13</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6858000" cy="274320"/>
          </a:xfrm>
          <a:prstGeom prst="rect">
            <a:avLst/>
          </a:prstGeom>
          <a:noFill/>
          <a:ln/>
        </p:spPr>
        <p:txBody>
          <a:bodyPr wrap="square" lIns="0" tIns="0" rIns="0" bIns="0" rtlCol="0" anchor="ctr"/>
          <a:lstStyle/>
          <a:p>
            <a:pPr algn="l" indent="0" marL="0">
              <a:buNone/>
            </a:pPr>
            <a:r>
              <a:rPr lang="en-US" sz="900" b="1" spc="400" kern="0" dirty="0">
                <a:solidFill>
                  <a:srgbClr val="C58A4E"/>
                </a:solidFill>
                <a:latin typeface="Calibri" pitchFamily="34" charset="0"/>
                <a:ea typeface="Calibri" pitchFamily="34" charset="-122"/>
                <a:cs typeface="Calibri" pitchFamily="34" charset="-120"/>
              </a:rPr>
              <a:t>09</a:t>
            </a:r>
            <a:pPr algn="l" indent="0" marL="0">
              <a:buNone/>
            </a:pPr>
            <a:r>
              <a:rPr lang="en-US" sz="900" dirty="0">
                <a:solidFill>
                  <a:srgbClr val="C58A4E"/>
                </a:solidFill>
                <a:latin typeface="Calibri" pitchFamily="34" charset="0"/>
                <a:ea typeface="Calibri" pitchFamily="34" charset="-122"/>
                <a:cs typeface="Calibri" pitchFamily="34" charset="-120"/>
              </a:rPr>
              <a:t>   </a:t>
            </a:r>
            <a:pPr algn="l" indent="0" marL="0">
              <a:buNone/>
            </a:pPr>
            <a:r>
              <a:rPr lang="en-US" sz="900" b="1" spc="400" kern="0" dirty="0">
                <a:solidFill>
                  <a:srgbClr val="C58A4E"/>
                </a:solidFill>
                <a:latin typeface="Calibri" pitchFamily="34" charset="0"/>
                <a:ea typeface="Calibri" pitchFamily="34" charset="-122"/>
                <a:cs typeface="Calibri" pitchFamily="34" charset="-120"/>
              </a:rPr>
              <a:t>SCOPE</a:t>
            </a:r>
            <a:endParaRPr lang="en-US" sz="900" dirty="0"/>
          </a:p>
        </p:txBody>
      </p:sp>
      <p:sp>
        <p:nvSpPr>
          <p:cNvPr id="3" name="Text 1"/>
          <p:cNvSpPr/>
          <p:nvPr/>
        </p:nvSpPr>
        <p:spPr>
          <a:xfrm>
            <a:off x="6858000" y="320040"/>
            <a:ext cx="4876495" cy="274320"/>
          </a:xfrm>
          <a:prstGeom prst="rect">
            <a:avLst/>
          </a:prstGeom>
          <a:noFill/>
          <a:ln/>
        </p:spPr>
        <p:txBody>
          <a:bodyPr wrap="square" lIns="0" tIns="0" rIns="0" bIns="0" rtlCol="0" anchor="ctr"/>
          <a:lstStyle/>
          <a:p>
            <a:pPr algn="r" indent="0" marL="0">
              <a:buNone/>
            </a:pPr>
            <a:r>
              <a:rPr lang="en-US" sz="900" spc="300" kern="0" dirty="0">
                <a:solidFill>
                  <a:srgbClr val="C58A4E"/>
                </a:solidFill>
                <a:latin typeface="Calibri" pitchFamily="34" charset="0"/>
                <a:ea typeface="Calibri" pitchFamily="34" charset="-122"/>
                <a:cs typeface="Calibri" pitchFamily="34" charset="-120"/>
              </a:rPr>
              <a:t>BoA  ×  FOUNDERS FIRST ADVISORY</a:t>
            </a:r>
            <a:endParaRPr lang="en-US" sz="900" dirty="0"/>
          </a:p>
        </p:txBody>
      </p:sp>
      <p:sp>
        <p:nvSpPr>
          <p:cNvPr id="4" name="Text 2"/>
          <p:cNvSpPr/>
          <p:nvPr/>
        </p:nvSpPr>
        <p:spPr>
          <a:xfrm>
            <a:off x="548640" y="868680"/>
            <a:ext cx="11094415" cy="1097280"/>
          </a:xfrm>
          <a:prstGeom prst="rect">
            <a:avLst/>
          </a:prstGeom>
          <a:noFill/>
          <a:ln/>
        </p:spPr>
        <p:txBody>
          <a:bodyPr wrap="square" lIns="0" tIns="0" rIns="0" bIns="0" rtlCol="0" anchor="t"/>
          <a:lstStyle/>
          <a:p>
            <a:pPr algn="l" indent="0" marL="0">
              <a:buNone/>
            </a:pPr>
            <a:r>
              <a:rPr lang="en-US" sz="3200" dirty="0">
                <a:solidFill>
                  <a:srgbClr val="0E2138"/>
                </a:solidFill>
                <a:latin typeface="Cambria" pitchFamily="34" charset="0"/>
                <a:ea typeface="Cambria" pitchFamily="34" charset="-122"/>
                <a:cs typeface="Cambria" pitchFamily="34" charset="-120"/>
              </a:rPr>
              <a:t>What this is — and explicitly is not.</a:t>
            </a:r>
            <a:endParaRPr lang="en-US" sz="3200" dirty="0"/>
          </a:p>
        </p:txBody>
      </p:sp>
      <p:sp>
        <p:nvSpPr>
          <p:cNvPr id="5" name="Shape 3"/>
          <p:cNvSpPr/>
          <p:nvPr/>
        </p:nvSpPr>
        <p:spPr>
          <a:xfrm>
            <a:off x="457200" y="2194560"/>
            <a:ext cx="5455768" cy="4069080"/>
          </a:xfrm>
          <a:prstGeom prst="rect">
            <a:avLst/>
          </a:prstGeom>
          <a:solidFill>
            <a:srgbClr val="F7F2E6"/>
          </a:solidFill>
          <a:ln w="19050">
            <a:solidFill>
              <a:srgbClr val="2F6B47"/>
            </a:solidFill>
            <a:prstDash val="solid"/>
          </a:ln>
        </p:spPr>
      </p:sp>
      <p:sp>
        <p:nvSpPr>
          <p:cNvPr id="6" name="Text 4"/>
          <p:cNvSpPr/>
          <p:nvPr/>
        </p:nvSpPr>
        <p:spPr>
          <a:xfrm>
            <a:off x="822960" y="2468880"/>
            <a:ext cx="4724248" cy="457200"/>
          </a:xfrm>
          <a:prstGeom prst="rect">
            <a:avLst/>
          </a:prstGeom>
          <a:noFill/>
          <a:ln/>
        </p:spPr>
        <p:txBody>
          <a:bodyPr wrap="square" lIns="0" tIns="0" rIns="0" bIns="0" rtlCol="0" anchor="ctr"/>
          <a:lstStyle/>
          <a:p>
            <a:pPr algn="l" indent="0" marL="0">
              <a:buNone/>
            </a:pPr>
            <a:r>
              <a:rPr lang="en-US" sz="2800" b="1" dirty="0">
                <a:solidFill>
                  <a:srgbClr val="2F6B47"/>
                </a:solidFill>
                <a:latin typeface="Cambria" pitchFamily="34" charset="0"/>
                <a:ea typeface="Cambria" pitchFamily="34" charset="-122"/>
                <a:cs typeface="Cambria" pitchFamily="34" charset="-120"/>
              </a:rPr>
              <a:t>IS</a:t>
            </a:r>
            <a:endParaRPr lang="en-US" sz="2800" dirty="0"/>
          </a:p>
        </p:txBody>
      </p:sp>
      <p:sp>
        <p:nvSpPr>
          <p:cNvPr id="7" name="Text 5"/>
          <p:cNvSpPr/>
          <p:nvPr/>
        </p:nvSpPr>
        <p:spPr>
          <a:xfrm>
            <a:off x="822960" y="2971800"/>
            <a:ext cx="4724248" cy="320040"/>
          </a:xfrm>
          <a:prstGeom prst="rect">
            <a:avLst/>
          </a:prstGeom>
          <a:noFill/>
          <a:ln/>
        </p:spPr>
        <p:txBody>
          <a:bodyPr wrap="square" lIns="0" tIns="0" rIns="0" bIns="0" rtlCol="0" anchor="ctr"/>
          <a:lstStyle/>
          <a:p>
            <a:pPr algn="l" indent="0" marL="0">
              <a:buNone/>
            </a:pPr>
            <a:r>
              <a:rPr lang="en-US" sz="1100" i="1" dirty="0">
                <a:solidFill>
                  <a:srgbClr val="5D6B7C"/>
                </a:solidFill>
                <a:latin typeface="Calibri" pitchFamily="34" charset="0"/>
                <a:ea typeface="Calibri" pitchFamily="34" charset="-122"/>
                <a:cs typeface="Calibri" pitchFamily="34" charset="-120"/>
              </a:rPr>
              <a:t>This product</a:t>
            </a:r>
            <a:endParaRPr lang="en-US" sz="1100" dirty="0"/>
          </a:p>
        </p:txBody>
      </p:sp>
      <p:sp>
        <p:nvSpPr>
          <p:cNvPr id="8" name="Text 6"/>
          <p:cNvSpPr/>
          <p:nvPr/>
        </p:nvSpPr>
        <p:spPr>
          <a:xfrm>
            <a:off x="822960" y="3474720"/>
            <a:ext cx="365760" cy="594360"/>
          </a:xfrm>
          <a:prstGeom prst="rect">
            <a:avLst/>
          </a:prstGeom>
          <a:noFill/>
          <a:ln/>
        </p:spPr>
        <p:txBody>
          <a:bodyPr wrap="square" lIns="0" tIns="0" rIns="0" bIns="0" rtlCol="0" anchor="t"/>
          <a:lstStyle/>
          <a:p>
            <a:pPr algn="l" indent="0" marL="0">
              <a:buNone/>
            </a:pPr>
            <a:r>
              <a:rPr lang="en-US" sz="1800" b="1" dirty="0">
                <a:solidFill>
                  <a:srgbClr val="2F6B47"/>
                </a:solidFill>
                <a:latin typeface="Calibri" pitchFamily="34" charset="0"/>
                <a:ea typeface="Calibri" pitchFamily="34" charset="-122"/>
                <a:cs typeface="Calibri" pitchFamily="34" charset="-120"/>
              </a:rPr>
              <a:t>✓</a:t>
            </a:r>
            <a:endParaRPr lang="en-US" sz="1800" dirty="0"/>
          </a:p>
        </p:txBody>
      </p:sp>
      <p:sp>
        <p:nvSpPr>
          <p:cNvPr id="9" name="Text 7"/>
          <p:cNvSpPr/>
          <p:nvPr/>
        </p:nvSpPr>
        <p:spPr>
          <a:xfrm>
            <a:off x="1234440" y="3474720"/>
            <a:ext cx="4312768" cy="640080"/>
          </a:xfrm>
          <a:prstGeom prst="rect">
            <a:avLst/>
          </a:prstGeom>
          <a:noFill/>
          <a:ln/>
        </p:spPr>
        <p:txBody>
          <a:bodyPr wrap="square" lIns="0" tIns="0" rIns="0" bIns="0" rtlCol="0" anchor="t"/>
          <a:lstStyle/>
          <a:p>
            <a:pPr algn="l" indent="0" marL="0">
              <a:lnSpc>
                <a:spcPct val="130000"/>
              </a:lnSpc>
              <a:buNone/>
            </a:pPr>
            <a:r>
              <a:rPr lang="en-US" sz="1200" dirty="0">
                <a:solidFill>
                  <a:srgbClr val="1A1A1A"/>
                </a:solidFill>
                <a:latin typeface="Calibri" pitchFamily="34" charset="0"/>
                <a:ea typeface="Calibri" pitchFamily="34" charset="-122"/>
                <a:cs typeface="Calibri" pitchFamily="34" charset="-120"/>
              </a:rPr>
              <a:t>A tax-advantaged purchase of qualifying §48E battery energy storage property.</a:t>
            </a:r>
            <a:endParaRPr lang="en-US" sz="1200" dirty="0"/>
          </a:p>
        </p:txBody>
      </p:sp>
      <p:sp>
        <p:nvSpPr>
          <p:cNvPr id="10" name="Text 8"/>
          <p:cNvSpPr/>
          <p:nvPr/>
        </p:nvSpPr>
        <p:spPr>
          <a:xfrm>
            <a:off x="822960" y="4160520"/>
            <a:ext cx="365760" cy="594360"/>
          </a:xfrm>
          <a:prstGeom prst="rect">
            <a:avLst/>
          </a:prstGeom>
          <a:noFill/>
          <a:ln/>
        </p:spPr>
        <p:txBody>
          <a:bodyPr wrap="square" lIns="0" tIns="0" rIns="0" bIns="0" rtlCol="0" anchor="t"/>
          <a:lstStyle/>
          <a:p>
            <a:pPr algn="l" indent="0" marL="0">
              <a:buNone/>
            </a:pPr>
            <a:r>
              <a:rPr lang="en-US" sz="1800" b="1" dirty="0">
                <a:solidFill>
                  <a:srgbClr val="2F6B47"/>
                </a:solidFill>
                <a:latin typeface="Calibri" pitchFamily="34" charset="0"/>
                <a:ea typeface="Calibri" pitchFamily="34" charset="-122"/>
                <a:cs typeface="Calibri" pitchFamily="34" charset="-120"/>
              </a:rPr>
              <a:t>✓</a:t>
            </a:r>
            <a:endParaRPr lang="en-US" sz="1800" dirty="0"/>
          </a:p>
        </p:txBody>
      </p:sp>
      <p:sp>
        <p:nvSpPr>
          <p:cNvPr id="11" name="Text 9"/>
          <p:cNvSpPr/>
          <p:nvPr/>
        </p:nvSpPr>
        <p:spPr>
          <a:xfrm>
            <a:off x="1234440" y="4160520"/>
            <a:ext cx="4312768" cy="640080"/>
          </a:xfrm>
          <a:prstGeom prst="rect">
            <a:avLst/>
          </a:prstGeom>
          <a:noFill/>
          <a:ln/>
        </p:spPr>
        <p:txBody>
          <a:bodyPr wrap="square" lIns="0" tIns="0" rIns="0" bIns="0" rtlCol="0" anchor="t"/>
          <a:lstStyle/>
          <a:p>
            <a:pPr algn="l" indent="0" marL="0">
              <a:lnSpc>
                <a:spcPct val="130000"/>
              </a:lnSpc>
              <a:buNone/>
            </a:pPr>
            <a:r>
              <a:rPr lang="en-US" sz="1200" dirty="0">
                <a:solidFill>
                  <a:srgbClr val="1A1A1A"/>
                </a:solidFill>
                <a:latin typeface="Calibri" pitchFamily="34" charset="0"/>
                <a:ea typeface="Calibri" pitchFamily="34" charset="-122"/>
                <a:cs typeface="Calibri" pitchFamily="34" charset="-120"/>
              </a:rPr>
              <a:t>An asset you own, with operating-revenue potential separate from the tax benefit.</a:t>
            </a:r>
            <a:endParaRPr lang="en-US" sz="1200" dirty="0"/>
          </a:p>
        </p:txBody>
      </p:sp>
      <p:sp>
        <p:nvSpPr>
          <p:cNvPr id="12" name="Text 10"/>
          <p:cNvSpPr/>
          <p:nvPr/>
        </p:nvSpPr>
        <p:spPr>
          <a:xfrm>
            <a:off x="822960" y="4846320"/>
            <a:ext cx="365760" cy="594360"/>
          </a:xfrm>
          <a:prstGeom prst="rect">
            <a:avLst/>
          </a:prstGeom>
          <a:noFill/>
          <a:ln/>
        </p:spPr>
        <p:txBody>
          <a:bodyPr wrap="square" lIns="0" tIns="0" rIns="0" bIns="0" rtlCol="0" anchor="t"/>
          <a:lstStyle/>
          <a:p>
            <a:pPr algn="l" indent="0" marL="0">
              <a:buNone/>
            </a:pPr>
            <a:r>
              <a:rPr lang="en-US" sz="1800" b="1" dirty="0">
                <a:solidFill>
                  <a:srgbClr val="2F6B47"/>
                </a:solidFill>
                <a:latin typeface="Calibri" pitchFamily="34" charset="0"/>
                <a:ea typeface="Calibri" pitchFamily="34" charset="-122"/>
                <a:cs typeface="Calibri" pitchFamily="34" charset="-120"/>
              </a:rPr>
              <a:t>✓</a:t>
            </a:r>
            <a:endParaRPr lang="en-US" sz="1800" dirty="0"/>
          </a:p>
        </p:txBody>
      </p:sp>
      <p:sp>
        <p:nvSpPr>
          <p:cNvPr id="13" name="Text 11"/>
          <p:cNvSpPr/>
          <p:nvPr/>
        </p:nvSpPr>
        <p:spPr>
          <a:xfrm>
            <a:off x="1234440" y="4846320"/>
            <a:ext cx="4312768" cy="640080"/>
          </a:xfrm>
          <a:prstGeom prst="rect">
            <a:avLst/>
          </a:prstGeom>
          <a:noFill/>
          <a:ln/>
        </p:spPr>
        <p:txBody>
          <a:bodyPr wrap="square" lIns="0" tIns="0" rIns="0" bIns="0" rtlCol="0" anchor="t"/>
          <a:lstStyle/>
          <a:p>
            <a:pPr algn="l" indent="0" marL="0">
              <a:lnSpc>
                <a:spcPct val="130000"/>
              </a:lnSpc>
              <a:buNone/>
            </a:pPr>
            <a:r>
              <a:rPr lang="en-US" sz="1200" dirty="0">
                <a:solidFill>
                  <a:srgbClr val="1A1A1A"/>
                </a:solidFill>
                <a:latin typeface="Calibri" pitchFamily="34" charset="0"/>
                <a:ea typeface="Calibri" pitchFamily="34" charset="-122"/>
                <a:cs typeface="Calibri" pitchFamily="34" charset="-120"/>
              </a:rPr>
              <a:t>Backed by Reg D 506(c) documentation, USPAP appraisal, and independent tax counsel.</a:t>
            </a:r>
            <a:endParaRPr lang="en-US" sz="1200" dirty="0"/>
          </a:p>
        </p:txBody>
      </p:sp>
      <p:sp>
        <p:nvSpPr>
          <p:cNvPr id="14" name="Text 12"/>
          <p:cNvSpPr/>
          <p:nvPr/>
        </p:nvSpPr>
        <p:spPr>
          <a:xfrm>
            <a:off x="822960" y="5532120"/>
            <a:ext cx="365760" cy="594360"/>
          </a:xfrm>
          <a:prstGeom prst="rect">
            <a:avLst/>
          </a:prstGeom>
          <a:noFill/>
          <a:ln/>
        </p:spPr>
        <p:txBody>
          <a:bodyPr wrap="square" lIns="0" tIns="0" rIns="0" bIns="0" rtlCol="0" anchor="t"/>
          <a:lstStyle/>
          <a:p>
            <a:pPr algn="l" indent="0" marL="0">
              <a:buNone/>
            </a:pPr>
            <a:r>
              <a:rPr lang="en-US" sz="1800" b="1" dirty="0">
                <a:solidFill>
                  <a:srgbClr val="2F6B47"/>
                </a:solidFill>
                <a:latin typeface="Calibri" pitchFamily="34" charset="0"/>
                <a:ea typeface="Calibri" pitchFamily="34" charset="-122"/>
                <a:cs typeface="Calibri" pitchFamily="34" charset="-120"/>
              </a:rPr>
              <a:t>✓</a:t>
            </a:r>
            <a:endParaRPr lang="en-US" sz="1800" dirty="0"/>
          </a:p>
        </p:txBody>
      </p:sp>
      <p:sp>
        <p:nvSpPr>
          <p:cNvPr id="15" name="Text 13"/>
          <p:cNvSpPr/>
          <p:nvPr/>
        </p:nvSpPr>
        <p:spPr>
          <a:xfrm>
            <a:off x="1234440" y="5532120"/>
            <a:ext cx="4312768" cy="640080"/>
          </a:xfrm>
          <a:prstGeom prst="rect">
            <a:avLst/>
          </a:prstGeom>
          <a:noFill/>
          <a:ln/>
        </p:spPr>
        <p:txBody>
          <a:bodyPr wrap="square" lIns="0" tIns="0" rIns="0" bIns="0" rtlCol="0" anchor="t"/>
          <a:lstStyle/>
          <a:p>
            <a:pPr algn="l" indent="0" marL="0">
              <a:lnSpc>
                <a:spcPct val="130000"/>
              </a:lnSpc>
              <a:buNone/>
            </a:pPr>
            <a:r>
              <a:rPr lang="en-US" sz="1200" dirty="0">
                <a:solidFill>
                  <a:srgbClr val="1A1A1A"/>
                </a:solidFill>
                <a:latin typeface="Calibri" pitchFamily="34" charset="0"/>
                <a:ea typeface="Calibri" pitchFamily="34" charset="-122"/>
                <a:cs typeface="Calibri" pitchFamily="34" charset="-120"/>
              </a:rPr>
              <a:t>Suitable for HNW buyers with current-year liability and §469 passive-income capacity (or material participation).</a:t>
            </a:r>
            <a:endParaRPr lang="en-US" sz="1200" dirty="0"/>
          </a:p>
        </p:txBody>
      </p:sp>
      <p:sp>
        <p:nvSpPr>
          <p:cNvPr id="16" name="Shape 14"/>
          <p:cNvSpPr/>
          <p:nvPr/>
        </p:nvSpPr>
        <p:spPr>
          <a:xfrm>
            <a:off x="6278728" y="2194560"/>
            <a:ext cx="5455768" cy="4069080"/>
          </a:xfrm>
          <a:prstGeom prst="rect">
            <a:avLst/>
          </a:prstGeom>
          <a:solidFill>
            <a:srgbClr val="F7F2E6"/>
          </a:solidFill>
          <a:ln w="19050">
            <a:solidFill>
              <a:srgbClr val="8C2A24"/>
            </a:solidFill>
            <a:prstDash val="solid"/>
          </a:ln>
        </p:spPr>
      </p:sp>
      <p:sp>
        <p:nvSpPr>
          <p:cNvPr id="17" name="Text 15"/>
          <p:cNvSpPr/>
          <p:nvPr/>
        </p:nvSpPr>
        <p:spPr>
          <a:xfrm>
            <a:off x="6644488" y="2468880"/>
            <a:ext cx="4724248" cy="457200"/>
          </a:xfrm>
          <a:prstGeom prst="rect">
            <a:avLst/>
          </a:prstGeom>
          <a:noFill/>
          <a:ln/>
        </p:spPr>
        <p:txBody>
          <a:bodyPr wrap="square" lIns="0" tIns="0" rIns="0" bIns="0" rtlCol="0" anchor="ctr"/>
          <a:lstStyle/>
          <a:p>
            <a:pPr algn="l" indent="0" marL="0">
              <a:buNone/>
            </a:pPr>
            <a:r>
              <a:rPr lang="en-US" sz="2800" b="1" dirty="0">
                <a:solidFill>
                  <a:srgbClr val="8C2A24"/>
                </a:solidFill>
                <a:latin typeface="Cambria" pitchFamily="34" charset="0"/>
                <a:ea typeface="Cambria" pitchFamily="34" charset="-122"/>
                <a:cs typeface="Cambria" pitchFamily="34" charset="-120"/>
              </a:rPr>
              <a:t>IS NOT</a:t>
            </a:r>
            <a:endParaRPr lang="en-US" sz="2800" dirty="0"/>
          </a:p>
        </p:txBody>
      </p:sp>
      <p:sp>
        <p:nvSpPr>
          <p:cNvPr id="18" name="Text 16"/>
          <p:cNvSpPr/>
          <p:nvPr/>
        </p:nvSpPr>
        <p:spPr>
          <a:xfrm>
            <a:off x="6644488" y="2971800"/>
            <a:ext cx="4724248" cy="320040"/>
          </a:xfrm>
          <a:prstGeom prst="rect">
            <a:avLst/>
          </a:prstGeom>
          <a:noFill/>
          <a:ln/>
        </p:spPr>
        <p:txBody>
          <a:bodyPr wrap="square" lIns="0" tIns="0" rIns="0" bIns="0" rtlCol="0" anchor="ctr"/>
          <a:lstStyle/>
          <a:p>
            <a:pPr algn="l" indent="0" marL="0">
              <a:buNone/>
            </a:pPr>
            <a:r>
              <a:rPr lang="en-US" sz="1100" i="1" dirty="0">
                <a:solidFill>
                  <a:srgbClr val="5D6B7C"/>
                </a:solidFill>
                <a:latin typeface="Calibri" pitchFamily="34" charset="0"/>
                <a:ea typeface="Calibri" pitchFamily="34" charset="-122"/>
                <a:cs typeface="Calibri" pitchFamily="34" charset="-120"/>
              </a:rPr>
              <a:t>Explicit exclusions</a:t>
            </a:r>
            <a:endParaRPr lang="en-US" sz="1100" dirty="0"/>
          </a:p>
        </p:txBody>
      </p:sp>
      <p:sp>
        <p:nvSpPr>
          <p:cNvPr id="19" name="Text 17"/>
          <p:cNvSpPr/>
          <p:nvPr/>
        </p:nvSpPr>
        <p:spPr>
          <a:xfrm>
            <a:off x="6644488" y="3474720"/>
            <a:ext cx="365760" cy="594360"/>
          </a:xfrm>
          <a:prstGeom prst="rect">
            <a:avLst/>
          </a:prstGeom>
          <a:noFill/>
          <a:ln/>
        </p:spPr>
        <p:txBody>
          <a:bodyPr wrap="square" lIns="0" tIns="0" rIns="0" bIns="0" rtlCol="0" anchor="t"/>
          <a:lstStyle/>
          <a:p>
            <a:pPr algn="l" indent="0" marL="0">
              <a:buNone/>
            </a:pPr>
            <a:r>
              <a:rPr lang="en-US" sz="1800" b="1" dirty="0">
                <a:solidFill>
                  <a:srgbClr val="8C2A24"/>
                </a:solidFill>
                <a:latin typeface="Calibri" pitchFamily="34" charset="0"/>
                <a:ea typeface="Calibri" pitchFamily="34" charset="-122"/>
                <a:cs typeface="Calibri" pitchFamily="34" charset="-120"/>
              </a:rPr>
              <a:t>—</a:t>
            </a:r>
            <a:endParaRPr lang="en-US" sz="1800" dirty="0"/>
          </a:p>
        </p:txBody>
      </p:sp>
      <p:sp>
        <p:nvSpPr>
          <p:cNvPr id="20" name="Text 18"/>
          <p:cNvSpPr/>
          <p:nvPr/>
        </p:nvSpPr>
        <p:spPr>
          <a:xfrm>
            <a:off x="7055968" y="3474720"/>
            <a:ext cx="4312768" cy="640080"/>
          </a:xfrm>
          <a:prstGeom prst="rect">
            <a:avLst/>
          </a:prstGeom>
          <a:noFill/>
          <a:ln/>
        </p:spPr>
        <p:txBody>
          <a:bodyPr wrap="square" lIns="0" tIns="0" rIns="0" bIns="0" rtlCol="0" anchor="t"/>
          <a:lstStyle/>
          <a:p>
            <a:pPr algn="l" indent="0" marL="0">
              <a:lnSpc>
                <a:spcPct val="130000"/>
              </a:lnSpc>
              <a:buNone/>
            </a:pPr>
            <a:r>
              <a:rPr lang="en-US" sz="1200" dirty="0">
                <a:solidFill>
                  <a:srgbClr val="1A1A1A"/>
                </a:solidFill>
                <a:latin typeface="Calibri" pitchFamily="34" charset="0"/>
                <a:ea typeface="Calibri" pitchFamily="34" charset="-122"/>
                <a:cs typeface="Calibri" pitchFamily="34" charset="-120"/>
              </a:rPr>
              <a:t>A securities investment for capital appreciation or equity upside.</a:t>
            </a:r>
            <a:endParaRPr lang="en-US" sz="1200" dirty="0"/>
          </a:p>
        </p:txBody>
      </p:sp>
      <p:sp>
        <p:nvSpPr>
          <p:cNvPr id="21" name="Text 19"/>
          <p:cNvSpPr/>
          <p:nvPr/>
        </p:nvSpPr>
        <p:spPr>
          <a:xfrm>
            <a:off x="6644488" y="4160520"/>
            <a:ext cx="365760" cy="594360"/>
          </a:xfrm>
          <a:prstGeom prst="rect">
            <a:avLst/>
          </a:prstGeom>
          <a:noFill/>
          <a:ln/>
        </p:spPr>
        <p:txBody>
          <a:bodyPr wrap="square" lIns="0" tIns="0" rIns="0" bIns="0" rtlCol="0" anchor="t"/>
          <a:lstStyle/>
          <a:p>
            <a:pPr algn="l" indent="0" marL="0">
              <a:buNone/>
            </a:pPr>
            <a:r>
              <a:rPr lang="en-US" sz="1800" b="1" dirty="0">
                <a:solidFill>
                  <a:srgbClr val="8C2A24"/>
                </a:solidFill>
                <a:latin typeface="Calibri" pitchFamily="34" charset="0"/>
                <a:ea typeface="Calibri" pitchFamily="34" charset="-122"/>
                <a:cs typeface="Calibri" pitchFamily="34" charset="-120"/>
              </a:rPr>
              <a:t>—</a:t>
            </a:r>
            <a:endParaRPr lang="en-US" sz="1800" dirty="0"/>
          </a:p>
        </p:txBody>
      </p:sp>
      <p:sp>
        <p:nvSpPr>
          <p:cNvPr id="22" name="Text 20"/>
          <p:cNvSpPr/>
          <p:nvPr/>
        </p:nvSpPr>
        <p:spPr>
          <a:xfrm>
            <a:off x="7055968" y="4160520"/>
            <a:ext cx="4312768" cy="640080"/>
          </a:xfrm>
          <a:prstGeom prst="rect">
            <a:avLst/>
          </a:prstGeom>
          <a:noFill/>
          <a:ln/>
        </p:spPr>
        <p:txBody>
          <a:bodyPr wrap="square" lIns="0" tIns="0" rIns="0" bIns="0" rtlCol="0" anchor="t"/>
          <a:lstStyle/>
          <a:p>
            <a:pPr algn="l" indent="0" marL="0">
              <a:lnSpc>
                <a:spcPct val="130000"/>
              </a:lnSpc>
              <a:buNone/>
            </a:pPr>
            <a:r>
              <a:rPr lang="en-US" sz="1200" dirty="0">
                <a:solidFill>
                  <a:srgbClr val="1A1A1A"/>
                </a:solidFill>
                <a:latin typeface="Calibri" pitchFamily="34" charset="0"/>
                <a:ea typeface="Calibri" pitchFamily="34" charset="-122"/>
                <a:cs typeface="Calibri" pitchFamily="34" charset="-120"/>
              </a:rPr>
              <a:t>A syndicated conservation easement, listed transaction, or other reportable shelter.</a:t>
            </a:r>
            <a:endParaRPr lang="en-US" sz="1200" dirty="0"/>
          </a:p>
        </p:txBody>
      </p:sp>
      <p:sp>
        <p:nvSpPr>
          <p:cNvPr id="23" name="Text 21"/>
          <p:cNvSpPr/>
          <p:nvPr/>
        </p:nvSpPr>
        <p:spPr>
          <a:xfrm>
            <a:off x="6644488" y="4846320"/>
            <a:ext cx="365760" cy="594360"/>
          </a:xfrm>
          <a:prstGeom prst="rect">
            <a:avLst/>
          </a:prstGeom>
          <a:noFill/>
          <a:ln/>
        </p:spPr>
        <p:txBody>
          <a:bodyPr wrap="square" lIns="0" tIns="0" rIns="0" bIns="0" rtlCol="0" anchor="t"/>
          <a:lstStyle/>
          <a:p>
            <a:pPr algn="l" indent="0" marL="0">
              <a:buNone/>
            </a:pPr>
            <a:r>
              <a:rPr lang="en-US" sz="1800" b="1" dirty="0">
                <a:solidFill>
                  <a:srgbClr val="8C2A24"/>
                </a:solidFill>
                <a:latin typeface="Calibri" pitchFamily="34" charset="0"/>
                <a:ea typeface="Calibri" pitchFamily="34" charset="-122"/>
                <a:cs typeface="Calibri" pitchFamily="34" charset="-120"/>
              </a:rPr>
              <a:t>—</a:t>
            </a:r>
            <a:endParaRPr lang="en-US" sz="1800" dirty="0"/>
          </a:p>
        </p:txBody>
      </p:sp>
      <p:sp>
        <p:nvSpPr>
          <p:cNvPr id="24" name="Text 22"/>
          <p:cNvSpPr/>
          <p:nvPr/>
        </p:nvSpPr>
        <p:spPr>
          <a:xfrm>
            <a:off x="7055968" y="4846320"/>
            <a:ext cx="4312768" cy="640080"/>
          </a:xfrm>
          <a:prstGeom prst="rect">
            <a:avLst/>
          </a:prstGeom>
          <a:noFill/>
          <a:ln/>
        </p:spPr>
        <p:txBody>
          <a:bodyPr wrap="square" lIns="0" tIns="0" rIns="0" bIns="0" rtlCol="0" anchor="t"/>
          <a:lstStyle/>
          <a:p>
            <a:pPr algn="l" indent="0" marL="0">
              <a:lnSpc>
                <a:spcPct val="130000"/>
              </a:lnSpc>
              <a:buNone/>
            </a:pPr>
            <a:r>
              <a:rPr lang="en-US" sz="1200" dirty="0">
                <a:solidFill>
                  <a:srgbClr val="1A1A1A"/>
                </a:solidFill>
                <a:latin typeface="Calibri" pitchFamily="34" charset="0"/>
                <a:ea typeface="Calibri" pitchFamily="34" charset="-122"/>
                <a:cs typeface="Calibri" pitchFamily="34" charset="-120"/>
              </a:rPr>
              <a:t>A §1031 exchange, oil-and-gas working interest, or Qualified Opportunity Zone investment.</a:t>
            </a:r>
            <a:endParaRPr lang="en-US" sz="1200" dirty="0"/>
          </a:p>
        </p:txBody>
      </p:sp>
      <p:sp>
        <p:nvSpPr>
          <p:cNvPr id="25" name="Text 23"/>
          <p:cNvSpPr/>
          <p:nvPr/>
        </p:nvSpPr>
        <p:spPr>
          <a:xfrm>
            <a:off x="6644488" y="5532120"/>
            <a:ext cx="365760" cy="594360"/>
          </a:xfrm>
          <a:prstGeom prst="rect">
            <a:avLst/>
          </a:prstGeom>
          <a:noFill/>
          <a:ln/>
        </p:spPr>
        <p:txBody>
          <a:bodyPr wrap="square" lIns="0" tIns="0" rIns="0" bIns="0" rtlCol="0" anchor="t"/>
          <a:lstStyle/>
          <a:p>
            <a:pPr algn="l" indent="0" marL="0">
              <a:buNone/>
            </a:pPr>
            <a:r>
              <a:rPr lang="en-US" sz="1800" b="1" dirty="0">
                <a:solidFill>
                  <a:srgbClr val="8C2A24"/>
                </a:solidFill>
                <a:latin typeface="Calibri" pitchFamily="34" charset="0"/>
                <a:ea typeface="Calibri" pitchFamily="34" charset="-122"/>
                <a:cs typeface="Calibri" pitchFamily="34" charset="-120"/>
              </a:rPr>
              <a:t>—</a:t>
            </a:r>
            <a:endParaRPr lang="en-US" sz="1800" dirty="0"/>
          </a:p>
        </p:txBody>
      </p:sp>
      <p:sp>
        <p:nvSpPr>
          <p:cNvPr id="26" name="Text 24"/>
          <p:cNvSpPr/>
          <p:nvPr/>
        </p:nvSpPr>
        <p:spPr>
          <a:xfrm>
            <a:off x="7055968" y="5532120"/>
            <a:ext cx="4312768" cy="640080"/>
          </a:xfrm>
          <a:prstGeom prst="rect">
            <a:avLst/>
          </a:prstGeom>
          <a:noFill/>
          <a:ln/>
        </p:spPr>
        <p:txBody>
          <a:bodyPr wrap="square" lIns="0" tIns="0" rIns="0" bIns="0" rtlCol="0" anchor="t"/>
          <a:lstStyle/>
          <a:p>
            <a:pPr algn="l" indent="0" marL="0">
              <a:lnSpc>
                <a:spcPct val="130000"/>
              </a:lnSpc>
              <a:buNone/>
            </a:pPr>
            <a:r>
              <a:rPr lang="en-US" sz="1200" dirty="0">
                <a:solidFill>
                  <a:srgbClr val="1A1A1A"/>
                </a:solidFill>
                <a:latin typeface="Calibri" pitchFamily="34" charset="0"/>
                <a:ea typeface="Calibri" pitchFamily="34" charset="-122"/>
                <a:cs typeface="Calibri" pitchFamily="34" charset="-120"/>
              </a:rPr>
              <a:t>Suitable for W-2-only buyers without passive income, or for buyers unwilling to engage independent counsel.</a:t>
            </a:r>
            <a:endParaRPr lang="en-US" sz="1200" dirty="0"/>
          </a:p>
        </p:txBody>
      </p:sp>
      <p:sp>
        <p:nvSpPr>
          <p:cNvPr id="27" name="Text 25"/>
          <p:cNvSpPr/>
          <p:nvPr/>
        </p:nvSpPr>
        <p:spPr>
          <a:xfrm>
            <a:off x="457200" y="6492240"/>
            <a:ext cx="8686800" cy="201168"/>
          </a:xfrm>
          <a:prstGeom prst="rect">
            <a:avLst/>
          </a:prstGeom>
          <a:noFill/>
          <a:ln/>
        </p:spPr>
        <p:txBody>
          <a:bodyPr wrap="square" lIns="0" tIns="0" rIns="0" bIns="0" rtlCol="0" anchor="ctr"/>
          <a:lstStyle/>
          <a:p>
            <a:pPr algn="l" indent="0" marL="0">
              <a:buNone/>
            </a:pPr>
            <a:r>
              <a:rPr lang="en-US" sz="750" spc="300" kern="0" dirty="0">
                <a:solidFill>
                  <a:srgbClr val="5D6B7C"/>
                </a:solidFill>
                <a:latin typeface="Calibri" pitchFamily="34" charset="0"/>
                <a:ea typeface="Calibri" pitchFamily="34" charset="-122"/>
                <a:cs typeface="Calibri" pitchFamily="34" charset="-120"/>
              </a:rPr>
              <a:t>CONFIDENTIAL  ·  NOT AN OFFER OF SECURITIES  ·  ACCREDITED BUYERS ONLY</a:t>
            </a:r>
            <a:endParaRPr lang="en-US" sz="750" dirty="0"/>
          </a:p>
        </p:txBody>
      </p:sp>
      <p:sp>
        <p:nvSpPr>
          <p:cNvPr id="28" name="Text 26"/>
          <p:cNvSpPr/>
          <p:nvPr/>
        </p:nvSpPr>
        <p:spPr>
          <a:xfrm>
            <a:off x="10911535" y="6492240"/>
            <a:ext cx="822960" cy="201168"/>
          </a:xfrm>
          <a:prstGeom prst="rect">
            <a:avLst/>
          </a:prstGeom>
          <a:noFill/>
          <a:ln/>
        </p:spPr>
        <p:txBody>
          <a:bodyPr wrap="square" lIns="0" tIns="0" rIns="0" bIns="0" rtlCol="0" anchor="ctr"/>
          <a:lstStyle/>
          <a:p>
            <a:pPr algn="r" indent="0" marL="0">
              <a:buNone/>
            </a:pPr>
            <a:r>
              <a:rPr lang="en-US" sz="800" b="1" spc="300" kern="0" dirty="0">
                <a:solidFill>
                  <a:srgbClr val="5D6B7C"/>
                </a:solidFill>
                <a:latin typeface="Calibri" pitchFamily="34" charset="0"/>
                <a:ea typeface="Calibri" pitchFamily="34" charset="-122"/>
                <a:cs typeface="Calibri" pitchFamily="34" charset="-120"/>
              </a:rPr>
              <a:t>09 / 13</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Board of Advisors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BoA × Founders First — Tax-Mitigation Product</dc:title>
  <dc:subject>Tax-Mitigation Product Sales Deck — Confidential — June 2026</dc:subject>
  <dc:creator>Board of Advisors × Founders First Advisory</dc:creator>
  <cp:lastModifiedBy>Board of Advisors × Founders First Advisory</cp:lastModifiedBy>
  <cp:revision>1</cp:revision>
  <dcterms:created xsi:type="dcterms:W3CDTF">2026-06-30T17:02:52Z</dcterms:created>
  <dcterms:modified xsi:type="dcterms:W3CDTF">2026-06-30T17:02:52Z</dcterms:modified>
</cp:coreProperties>
</file>